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rompt Medium" charset="1" panose="00000600000000000000"/>
      <p:regular r:id="rId20"/>
    </p:embeddedFont>
    <p:embeddedFont>
      <p:font typeface="Mukta Light" charset="1" panose="020B0000000000000000"/>
      <p:regular r:id="rId21"/>
    </p:embeddedFont>
    <p:embeddedFont>
      <p:font typeface="Mukta Bold" charset="1" panose="020B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notesSlides/notesSlide3.xml" Type="http://schemas.openxmlformats.org/officeDocument/2006/relationships/notesSlide"/><Relationship Id="rId25" Target="notesSlides/notesSlide4.xml" Type="http://schemas.openxmlformats.org/officeDocument/2006/relationships/notesSlide"/><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1080046" y="1615679"/>
            <a:ext cx="9269909" cy="260032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Yapay Zeka ve Otomasyonun İş Gücüne Etkileri</a:t>
            </a:r>
          </a:p>
        </p:txBody>
      </p:sp>
      <p:sp>
        <p:nvSpPr>
          <p:cNvPr name="TextBox 11" id="11"/>
          <p:cNvSpPr txBox="true"/>
          <p:nvPr/>
        </p:nvSpPr>
        <p:spPr>
          <a:xfrm rot="0">
            <a:off x="1080046" y="4329856"/>
            <a:ext cx="9269909" cy="1380827"/>
          </a:xfrm>
          <a:prstGeom prst="rect">
            <a:avLst/>
          </a:prstGeom>
        </p:spPr>
        <p:txBody>
          <a:bodyPr anchor="t" rtlCol="false" tIns="0" lIns="0" bIns="0" rIns="0">
            <a:spAutoFit/>
          </a:bodyPr>
          <a:lstStyle/>
          <a:p>
            <a:pPr algn="l">
              <a:lnSpc>
                <a:spcPts val="5374"/>
              </a:lnSpc>
            </a:pPr>
            <a:r>
              <a:rPr lang="en-US" sz="4312" b="true">
                <a:solidFill>
                  <a:srgbClr val="C6BFEE"/>
                </a:solidFill>
                <a:latin typeface="Prompt Medium"/>
                <a:ea typeface="Prompt Medium"/>
                <a:cs typeface="Prompt Medium"/>
                <a:sym typeface="Prompt Medium"/>
              </a:rPr>
              <a:t>Mesleki Dönüşüm ve Gelecek Talebi Analizi</a:t>
            </a:r>
          </a:p>
        </p:txBody>
      </p:sp>
      <p:sp>
        <p:nvSpPr>
          <p:cNvPr name="TextBox 12" id="12"/>
          <p:cNvSpPr txBox="true"/>
          <p:nvPr/>
        </p:nvSpPr>
        <p:spPr>
          <a:xfrm rot="0">
            <a:off x="1080046" y="6078290"/>
            <a:ext cx="9269909" cy="2564309"/>
          </a:xfrm>
          <a:prstGeom prst="rect">
            <a:avLst/>
          </a:prstGeom>
        </p:spPr>
        <p:txBody>
          <a:bodyPr anchor="t" rtlCol="false" tIns="0" lIns="0" bIns="0" rIns="0">
            <a:spAutoFit/>
          </a:bodyPr>
          <a:lstStyle/>
          <a:p>
            <a:pPr algn="l">
              <a:lnSpc>
                <a:spcPts val="3875"/>
              </a:lnSpc>
            </a:pPr>
            <a:r>
              <a:rPr lang="en-US" sz="2375">
                <a:solidFill>
                  <a:srgbClr val="DAD8E9"/>
                </a:solidFill>
                <a:latin typeface="Mukta Light"/>
                <a:ea typeface="Mukta Light"/>
                <a:cs typeface="Mukta Light"/>
                <a:sym typeface="Mukta Light"/>
              </a:rPr>
              <a:t>Bu sunum, 40 farklı meslek grubu üzerinden yapay zeka ve otomasyonun iş gücü piyasası üzerindeki dönüştürücü etkilerini detaylı bir şekilde incelemektedir. Amacımız, otomasyon potansiyeli, YZ maruziyet skorları ve gelecekteki talep değişim tahminlerini analiz ederek, İnsan Kaynakları uzmanları ve politika yapıcılar için stratejik öngörüler sunmaktır.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3096685" y="1948349"/>
            <a:ext cx="12094629" cy="834393"/>
          </a:xfrm>
          <a:prstGeom prst="rect">
            <a:avLst/>
          </a:prstGeom>
        </p:spPr>
        <p:txBody>
          <a:bodyPr anchor="t" rtlCol="false" tIns="0" lIns="0" bIns="0" rIns="0">
            <a:spAutoFit/>
          </a:bodyPr>
          <a:lstStyle/>
          <a:p>
            <a:pPr algn="l">
              <a:lnSpc>
                <a:spcPts val="7019"/>
              </a:lnSpc>
            </a:pPr>
            <a:r>
              <a:rPr lang="en-US" sz="4387">
                <a:solidFill>
                  <a:srgbClr val="DAD8E9"/>
                </a:solidFill>
                <a:latin typeface="Mukta Light"/>
                <a:ea typeface="Mukta Light"/>
                <a:cs typeface="Mukta Light"/>
                <a:sym typeface="Mukta Light"/>
              </a:rPr>
              <a:t>Görsel Kaynaklar / Kullanılan Görseller Hakkında Not</a:t>
            </a:r>
          </a:p>
        </p:txBody>
      </p:sp>
      <p:sp>
        <p:nvSpPr>
          <p:cNvPr name="TextBox 7" id="7"/>
          <p:cNvSpPr txBox="true"/>
          <p:nvPr/>
        </p:nvSpPr>
        <p:spPr>
          <a:xfrm rot="0">
            <a:off x="1153962" y="5029200"/>
            <a:ext cx="15980077" cy="1163524"/>
          </a:xfrm>
          <a:prstGeom prst="rect">
            <a:avLst/>
          </a:prstGeom>
        </p:spPr>
        <p:txBody>
          <a:bodyPr anchor="t" rtlCol="false" tIns="0" lIns="0" bIns="0" rIns="0">
            <a:spAutoFit/>
          </a:bodyPr>
          <a:lstStyle/>
          <a:p>
            <a:pPr algn="l" marL="641434" indent="-320717" lvl="1">
              <a:lnSpc>
                <a:spcPts val="4753"/>
              </a:lnSpc>
              <a:buFont typeface="Arial"/>
              <a:buChar char="•"/>
            </a:pPr>
            <a:r>
              <a:rPr lang="en-US" sz="2970">
                <a:solidFill>
                  <a:srgbClr val="DAD8E9"/>
                </a:solidFill>
                <a:latin typeface="Mukta Light"/>
                <a:ea typeface="Mukta Light"/>
                <a:cs typeface="Mukta Light"/>
                <a:sym typeface="Mukta Light"/>
              </a:rPr>
              <a:t>Bu sunumda kullanılan tüm görseller herhangi bir dış kaynaktan alınmamış olup, proje kapsamında yapay zeka tabanlı görüntü üretim araçları kullanılarak oluşturulmuştur.</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608239" y="4143057"/>
            <a:ext cx="17071522" cy="1667511"/>
          </a:xfrm>
          <a:prstGeom prst="rect">
            <a:avLst/>
          </a:prstGeom>
        </p:spPr>
        <p:txBody>
          <a:bodyPr anchor="t" rtlCol="false" tIns="0" lIns="0" bIns="0" rIns="0">
            <a:spAutoFit/>
          </a:bodyPr>
          <a:lstStyle/>
          <a:p>
            <a:pPr algn="l">
              <a:lnSpc>
                <a:spcPts val="14079"/>
              </a:lnSpc>
            </a:pPr>
            <a:r>
              <a:rPr lang="en-US" sz="8799">
                <a:solidFill>
                  <a:srgbClr val="DAD8E9"/>
                </a:solidFill>
                <a:latin typeface="Mukta Light"/>
                <a:ea typeface="Mukta Light"/>
                <a:cs typeface="Mukta Light"/>
                <a:sym typeface="Mukta Light"/>
              </a:rPr>
              <a:t>BİZİ DİNLEDİĞİNİZ İÇİN TEŞEKKÜRLER</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879722" y="672256"/>
            <a:ext cx="10574536" cy="717351"/>
          </a:xfrm>
          <a:prstGeom prst="rect">
            <a:avLst/>
          </a:prstGeom>
        </p:spPr>
        <p:txBody>
          <a:bodyPr anchor="t" rtlCol="false" tIns="0" lIns="0" bIns="0" rIns="0">
            <a:spAutoFit/>
          </a:bodyPr>
          <a:lstStyle/>
          <a:p>
            <a:pPr algn="l">
              <a:lnSpc>
                <a:spcPts val="5437"/>
              </a:lnSpc>
            </a:pPr>
            <a:r>
              <a:rPr lang="en-US" sz="4375" b="true">
                <a:solidFill>
                  <a:srgbClr val="C6BFEE"/>
                </a:solidFill>
                <a:latin typeface="Prompt Medium"/>
                <a:ea typeface="Prompt Medium"/>
                <a:cs typeface="Prompt Medium"/>
                <a:sym typeface="Prompt Medium"/>
              </a:rPr>
              <a:t>Temel İstatistiksel Özet: İş Gücü Analizi</a:t>
            </a:r>
          </a:p>
        </p:txBody>
      </p:sp>
      <p:sp>
        <p:nvSpPr>
          <p:cNvPr name="TextBox 7" id="7"/>
          <p:cNvSpPr txBox="true"/>
          <p:nvPr/>
        </p:nvSpPr>
        <p:spPr>
          <a:xfrm rot="0">
            <a:off x="879722" y="1897559"/>
            <a:ext cx="9076827" cy="1930002"/>
          </a:xfrm>
          <a:prstGeom prst="rect">
            <a:avLst/>
          </a:prstGeom>
        </p:spPr>
        <p:txBody>
          <a:bodyPr anchor="t" rtlCol="false" tIns="0" lIns="0" bIns="0" rIns="0">
            <a:spAutoFit/>
          </a:bodyPr>
          <a:lstStyle/>
          <a:p>
            <a:pPr algn="l">
              <a:lnSpc>
                <a:spcPts val="3564"/>
              </a:lnSpc>
            </a:pPr>
            <a:r>
              <a:rPr lang="en-US" sz="2209">
                <a:solidFill>
                  <a:srgbClr val="DAD8E9"/>
                </a:solidFill>
                <a:latin typeface="Mukta Light"/>
                <a:ea typeface="Mukta Light"/>
                <a:cs typeface="Mukta Light"/>
                <a:sym typeface="Mukta Light"/>
              </a:rPr>
              <a:t>Araştırmamız, iş gücü piyasasında yapay zeka ve otomasyonun mevcut durumunu ortaya koyan kritik istatistiksel veriler sunmaktadır. 40 farklı mesleği kapsayan kapsamlı analizimiz, otomasyonun ve YZ'nin iş rollerini nasıl yeniden şekillendirdiğini gözler önüne seriyor.</a:t>
            </a:r>
          </a:p>
        </p:txBody>
      </p:sp>
      <p:sp>
        <p:nvSpPr>
          <p:cNvPr name="TextBox 8" id="8"/>
          <p:cNvSpPr txBox="true"/>
          <p:nvPr/>
        </p:nvSpPr>
        <p:spPr>
          <a:xfrm rot="0">
            <a:off x="879722" y="3732311"/>
            <a:ext cx="9076827" cy="1012626"/>
          </a:xfrm>
          <a:prstGeom prst="rect">
            <a:avLst/>
          </a:prstGeom>
        </p:spPr>
        <p:txBody>
          <a:bodyPr anchor="t" rtlCol="false" tIns="0" lIns="0" bIns="0" rIns="0">
            <a:spAutoFit/>
          </a:bodyPr>
          <a:lstStyle/>
          <a:p>
            <a:pPr algn="l" marL="333293" indent="-166646" lvl="1">
              <a:lnSpc>
                <a:spcPts val="3564"/>
              </a:lnSpc>
              <a:buFont typeface="Arial"/>
              <a:buChar char="•"/>
            </a:pPr>
            <a:r>
              <a:rPr lang="en-US" b="true" sz="2209">
                <a:solidFill>
                  <a:srgbClr val="DAD8E9"/>
                </a:solidFill>
                <a:latin typeface="Mukta Bold"/>
                <a:ea typeface="Mukta Bold"/>
                <a:cs typeface="Mukta Bold"/>
                <a:sym typeface="Mukta Bold"/>
              </a:rPr>
              <a:t>Veri Seti Kapsamı:</a:t>
            </a:r>
            <a:r>
              <a:rPr lang="en-US" sz="2209">
                <a:solidFill>
                  <a:srgbClr val="DAD8E9"/>
                </a:solidFill>
                <a:latin typeface="Mukta Light"/>
                <a:ea typeface="Mukta Light"/>
                <a:cs typeface="Mukta Light"/>
                <a:sym typeface="Mukta Light"/>
              </a:rPr>
              <a:t> 40 farklı mesleğe ait detaylı analiz verileri kullanılmıştır.</a:t>
            </a:r>
          </a:p>
        </p:txBody>
      </p:sp>
      <p:sp>
        <p:nvSpPr>
          <p:cNvPr name="TextBox 9" id="9"/>
          <p:cNvSpPr txBox="true"/>
          <p:nvPr/>
        </p:nvSpPr>
        <p:spPr>
          <a:xfrm rot="0">
            <a:off x="879722" y="4624536"/>
            <a:ext cx="9218305" cy="1026925"/>
          </a:xfrm>
          <a:prstGeom prst="rect">
            <a:avLst/>
          </a:prstGeom>
        </p:spPr>
        <p:txBody>
          <a:bodyPr anchor="t" rtlCol="false" tIns="0" lIns="0" bIns="0" rIns="0">
            <a:spAutoFit/>
          </a:bodyPr>
          <a:lstStyle/>
          <a:p>
            <a:pPr algn="l" marL="338488" indent="-169244" lvl="1">
              <a:lnSpc>
                <a:spcPts val="3620"/>
              </a:lnSpc>
              <a:buFont typeface="Arial"/>
              <a:buChar char="•"/>
            </a:pPr>
            <a:r>
              <a:rPr lang="en-US" b="true" sz="2244">
                <a:solidFill>
                  <a:srgbClr val="DAD8E9"/>
                </a:solidFill>
                <a:latin typeface="Mukta Bold"/>
                <a:ea typeface="Mukta Bold"/>
                <a:cs typeface="Mukta Bold"/>
                <a:sym typeface="Mukta Bold"/>
              </a:rPr>
              <a:t>Ortalama Otomasyon Potansiyeli:</a:t>
            </a:r>
            <a:r>
              <a:rPr lang="en-US" sz="2244">
                <a:solidFill>
                  <a:srgbClr val="DAD8E9"/>
                </a:solidFill>
                <a:latin typeface="Mukta Light"/>
                <a:ea typeface="Mukta Light"/>
                <a:cs typeface="Mukta Light"/>
                <a:sym typeface="Mukta Light"/>
              </a:rPr>
              <a:t> İncelenen meslekler için ortalama otomasyon potansiyeli </a:t>
            </a:r>
            <a:r>
              <a:rPr lang="en-US" sz="2244">
                <a:solidFill>
                  <a:srgbClr val="A95B95"/>
                </a:solidFill>
                <a:latin typeface="Mukta Light"/>
                <a:ea typeface="Mukta Light"/>
                <a:cs typeface="Mukta Light"/>
                <a:sym typeface="Mukta Light"/>
              </a:rPr>
              <a:t>%46.95</a:t>
            </a:r>
            <a:r>
              <a:rPr lang="en-US" sz="2244">
                <a:solidFill>
                  <a:srgbClr val="DAD8E9"/>
                </a:solidFill>
                <a:latin typeface="Mukta Light"/>
                <a:ea typeface="Mukta Light"/>
                <a:cs typeface="Mukta Light"/>
                <a:sym typeface="Mukta Light"/>
              </a:rPr>
              <a:t> olarak belirlenmiştir.</a:t>
            </a:r>
          </a:p>
        </p:txBody>
      </p:sp>
      <p:sp>
        <p:nvSpPr>
          <p:cNvPr name="TextBox 10" id="10"/>
          <p:cNvSpPr txBox="true"/>
          <p:nvPr/>
        </p:nvSpPr>
        <p:spPr>
          <a:xfrm rot="0">
            <a:off x="879722" y="5516761"/>
            <a:ext cx="9218305" cy="1026925"/>
          </a:xfrm>
          <a:prstGeom prst="rect">
            <a:avLst/>
          </a:prstGeom>
        </p:spPr>
        <p:txBody>
          <a:bodyPr anchor="t" rtlCol="false" tIns="0" lIns="0" bIns="0" rIns="0">
            <a:spAutoFit/>
          </a:bodyPr>
          <a:lstStyle/>
          <a:p>
            <a:pPr algn="l" marL="338488" indent="-169244" lvl="1">
              <a:lnSpc>
                <a:spcPts val="3620"/>
              </a:lnSpc>
              <a:buFont typeface="Arial"/>
              <a:buChar char="•"/>
            </a:pPr>
            <a:r>
              <a:rPr lang="en-US" b="true" sz="2244">
                <a:solidFill>
                  <a:srgbClr val="DAD8E9"/>
                </a:solidFill>
                <a:latin typeface="Mukta Bold"/>
                <a:ea typeface="Mukta Bold"/>
                <a:cs typeface="Mukta Bold"/>
                <a:sym typeface="Mukta Bold"/>
              </a:rPr>
              <a:t>Ortalama YZ Maruziyet Skoru:</a:t>
            </a:r>
            <a:r>
              <a:rPr lang="en-US" sz="2244">
                <a:solidFill>
                  <a:srgbClr val="DAD8E9"/>
                </a:solidFill>
                <a:latin typeface="Mukta Light"/>
                <a:ea typeface="Mukta Light"/>
                <a:cs typeface="Mukta Light"/>
                <a:sym typeface="Mukta Light"/>
              </a:rPr>
              <a:t> 1-100 ölçeğinde ortalama </a:t>
            </a:r>
            <a:r>
              <a:rPr lang="en-US" sz="2244">
                <a:solidFill>
                  <a:srgbClr val="A95B95"/>
                </a:solidFill>
                <a:latin typeface="Mukta Light"/>
                <a:ea typeface="Mukta Light"/>
                <a:cs typeface="Mukta Light"/>
                <a:sym typeface="Mukta Light"/>
              </a:rPr>
              <a:t>58.28</a:t>
            </a:r>
            <a:r>
              <a:rPr lang="en-US" sz="2244">
                <a:solidFill>
                  <a:srgbClr val="DAD8E9"/>
                </a:solidFill>
                <a:latin typeface="Mukta Light"/>
                <a:ea typeface="Mukta Light"/>
                <a:cs typeface="Mukta Light"/>
                <a:sym typeface="Mukta Light"/>
              </a:rPr>
              <a:t> YZ maruziyet skoru tespit edilmiştir.</a:t>
            </a:r>
          </a:p>
        </p:txBody>
      </p:sp>
      <p:sp>
        <p:nvSpPr>
          <p:cNvPr name="TextBox 11" id="11"/>
          <p:cNvSpPr txBox="true"/>
          <p:nvPr/>
        </p:nvSpPr>
        <p:spPr>
          <a:xfrm rot="0">
            <a:off x="879722" y="6408985"/>
            <a:ext cx="9218305" cy="1026925"/>
          </a:xfrm>
          <a:prstGeom prst="rect">
            <a:avLst/>
          </a:prstGeom>
        </p:spPr>
        <p:txBody>
          <a:bodyPr anchor="t" rtlCol="false" tIns="0" lIns="0" bIns="0" rIns="0">
            <a:spAutoFit/>
          </a:bodyPr>
          <a:lstStyle/>
          <a:p>
            <a:pPr algn="l" marL="338488" indent="-169244" lvl="1">
              <a:lnSpc>
                <a:spcPts val="3620"/>
              </a:lnSpc>
              <a:buFont typeface="Arial"/>
              <a:buChar char="•"/>
            </a:pPr>
            <a:r>
              <a:rPr lang="en-US" b="true" sz="2244">
                <a:solidFill>
                  <a:srgbClr val="DAD8E9"/>
                </a:solidFill>
                <a:latin typeface="Mukta Bold"/>
                <a:ea typeface="Mukta Bold"/>
                <a:cs typeface="Mukta Bold"/>
                <a:sym typeface="Mukta Bold"/>
              </a:rPr>
              <a:t>Kritik Gözlem:</a:t>
            </a:r>
            <a:r>
              <a:rPr lang="en-US" sz="2244">
                <a:solidFill>
                  <a:srgbClr val="DAD8E9"/>
                </a:solidFill>
                <a:latin typeface="Mukta Light"/>
                <a:ea typeface="Mukta Light"/>
                <a:cs typeface="Mukta Light"/>
                <a:sym typeface="Mukta Light"/>
              </a:rPr>
              <a:t> Gelecek talep tahmini minimum değeri </a:t>
            </a:r>
            <a:r>
              <a:rPr lang="en-US" sz="2244">
                <a:solidFill>
                  <a:srgbClr val="A95B95"/>
                </a:solidFill>
                <a:latin typeface="Mukta Light"/>
                <a:ea typeface="Mukta Light"/>
                <a:cs typeface="Mukta Light"/>
                <a:sym typeface="Mukta Light"/>
              </a:rPr>
              <a:t>%-33</a:t>
            </a:r>
            <a:r>
              <a:rPr lang="en-US" sz="2244">
                <a:solidFill>
                  <a:srgbClr val="DAD8E9"/>
                </a:solidFill>
                <a:latin typeface="Mukta Light"/>
                <a:ea typeface="Mukta Light"/>
                <a:cs typeface="Mukta Light"/>
                <a:sym typeface="Mukta Light"/>
              </a:rPr>
              <a:t> ile bazı meslek gruplarının ciddi bir risk altında olduğunu göstermektedir.</a:t>
            </a:r>
          </a:p>
        </p:txBody>
      </p:sp>
      <p:sp>
        <p:nvSpPr>
          <p:cNvPr name="TextBox 12" id="12"/>
          <p:cNvSpPr txBox="true"/>
          <p:nvPr/>
        </p:nvSpPr>
        <p:spPr>
          <a:xfrm rot="0">
            <a:off x="879722" y="7301210"/>
            <a:ext cx="9218305" cy="1026925"/>
          </a:xfrm>
          <a:prstGeom prst="rect">
            <a:avLst/>
          </a:prstGeom>
        </p:spPr>
        <p:txBody>
          <a:bodyPr anchor="t" rtlCol="false" tIns="0" lIns="0" bIns="0" rIns="0">
            <a:spAutoFit/>
          </a:bodyPr>
          <a:lstStyle/>
          <a:p>
            <a:pPr algn="l" marL="338488" indent="-169244" lvl="1">
              <a:lnSpc>
                <a:spcPts val="3620"/>
              </a:lnSpc>
              <a:buFont typeface="Arial"/>
              <a:buChar char="•"/>
            </a:pPr>
            <a:r>
              <a:rPr lang="en-US" b="true" sz="2244">
                <a:solidFill>
                  <a:srgbClr val="DAD8E9"/>
                </a:solidFill>
                <a:latin typeface="Mukta Bold"/>
                <a:ea typeface="Mukta Bold"/>
                <a:cs typeface="Mukta Bold"/>
                <a:sym typeface="Mukta Bold"/>
              </a:rPr>
              <a:t>Veri Kalitesi:</a:t>
            </a:r>
            <a:r>
              <a:rPr lang="en-US" sz="2244">
                <a:solidFill>
                  <a:srgbClr val="DAD8E9"/>
                </a:solidFill>
                <a:latin typeface="Mukta Light"/>
                <a:ea typeface="Mukta Light"/>
                <a:cs typeface="Mukta Light"/>
                <a:sym typeface="Mukta Light"/>
              </a:rPr>
              <a:t> Tüm değişkenlerde eksik veri bulunmadığı için analiz güvenilirliği yüksektir.</a:t>
            </a:r>
          </a:p>
        </p:txBody>
      </p:sp>
      <p:grpSp>
        <p:nvGrpSpPr>
          <p:cNvPr name="Group 13" id="13"/>
          <p:cNvGrpSpPr>
            <a:grpSpLocks noChangeAspect="true"/>
          </p:cNvGrpSpPr>
          <p:nvPr/>
        </p:nvGrpSpPr>
        <p:grpSpPr>
          <a:xfrm rot="0">
            <a:off x="10541434" y="1779331"/>
            <a:ext cx="7022507" cy="7022507"/>
            <a:chOff x="0" y="0"/>
            <a:chExt cx="10610255" cy="10610255"/>
          </a:xfrm>
        </p:grpSpPr>
        <p:sp>
          <p:nvSpPr>
            <p:cNvPr name="Freeform 14" id="14" descr="preencoded.png"/>
            <p:cNvSpPr/>
            <p:nvPr/>
          </p:nvSpPr>
          <p:spPr>
            <a:xfrm flipH="false" flipV="false" rot="0">
              <a:off x="0" y="0"/>
              <a:ext cx="10610215" cy="10610215"/>
            </a:xfrm>
            <a:custGeom>
              <a:avLst/>
              <a:gdLst/>
              <a:ahLst/>
              <a:cxnLst/>
              <a:rect r="r" b="b" t="t" l="l"/>
              <a:pathLst>
                <a:path h="10610215" w="10610215">
                  <a:moveTo>
                    <a:pt x="0" y="0"/>
                  </a:moveTo>
                  <a:lnTo>
                    <a:pt x="10610215" y="0"/>
                  </a:lnTo>
                  <a:lnTo>
                    <a:pt x="10610215" y="10610215"/>
                  </a:lnTo>
                  <a:lnTo>
                    <a:pt x="0" y="10610215"/>
                  </a:lnTo>
                  <a:lnTo>
                    <a:pt x="0" y="0"/>
                  </a:lnTo>
                  <a:close/>
                </a:path>
              </a:pathLst>
            </a:custGeom>
            <a:blipFill>
              <a:blip r:embed="rId4"/>
              <a:stretch>
                <a:fillRect l="0" t="0" r="0" b="0"/>
              </a:stretch>
            </a:blipFill>
          </p:spPr>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902196" y="680294"/>
            <a:ext cx="16483607" cy="1460599"/>
          </a:xfrm>
          <a:prstGeom prst="rect">
            <a:avLst/>
          </a:prstGeom>
        </p:spPr>
        <p:txBody>
          <a:bodyPr anchor="t" rtlCol="false" tIns="0" lIns="0" bIns="0" rIns="0">
            <a:spAutoFit/>
          </a:bodyPr>
          <a:lstStyle/>
          <a:p>
            <a:pPr algn="l">
              <a:lnSpc>
                <a:spcPts val="5625"/>
              </a:lnSpc>
            </a:pPr>
            <a:r>
              <a:rPr lang="en-US" sz="4499" b="true">
                <a:solidFill>
                  <a:srgbClr val="C6BFEE"/>
                </a:solidFill>
                <a:latin typeface="Prompt Medium"/>
                <a:ea typeface="Prompt Medium"/>
                <a:cs typeface="Prompt Medium"/>
                <a:sym typeface="Prompt Medium"/>
              </a:rPr>
              <a:t>Ana Korelasyon Buluguları: Otomasyon Riski ve Talep Arasındaki Kritik İlişki</a:t>
            </a:r>
          </a:p>
        </p:txBody>
      </p:sp>
      <p:sp>
        <p:nvSpPr>
          <p:cNvPr name="TextBox 7" id="7"/>
          <p:cNvSpPr txBox="true"/>
          <p:nvPr/>
        </p:nvSpPr>
        <p:spPr>
          <a:xfrm rot="0">
            <a:off x="902196" y="2683222"/>
            <a:ext cx="7927330" cy="1313409"/>
          </a:xfrm>
          <a:prstGeom prst="rect">
            <a:avLst/>
          </a:prstGeom>
        </p:spPr>
        <p:txBody>
          <a:bodyPr anchor="t" rtlCol="false" tIns="0" lIns="0" bIns="0" rIns="0">
            <a:spAutoFit/>
          </a:bodyPr>
          <a:lstStyle/>
          <a:p>
            <a:pPr algn="l">
              <a:lnSpc>
                <a:spcPts val="3187"/>
              </a:lnSpc>
            </a:pPr>
            <a:r>
              <a:rPr lang="en-US" sz="2000">
                <a:solidFill>
                  <a:srgbClr val="DAD8E9"/>
                </a:solidFill>
                <a:latin typeface="Mukta Light"/>
                <a:ea typeface="Mukta Light"/>
                <a:cs typeface="Mukta Light"/>
                <a:sym typeface="Mukta Light"/>
              </a:rPr>
              <a:t>Yaptığımız korelasyon analizi, otomasyon potansiyeli ile mesleklere olan gelecek talep değişimi arasında şaşırtıcı derecede güçlü bir ilişki olduğunu ortaya koymaktadır.</a:t>
            </a:r>
          </a:p>
        </p:txBody>
      </p:sp>
      <p:sp>
        <p:nvSpPr>
          <p:cNvPr name="TextBox 8" id="8"/>
          <p:cNvSpPr txBox="true"/>
          <p:nvPr/>
        </p:nvSpPr>
        <p:spPr>
          <a:xfrm rot="0">
            <a:off x="1288851" y="4267497"/>
            <a:ext cx="2864197" cy="377130"/>
          </a:xfrm>
          <a:prstGeom prst="rect">
            <a:avLst/>
          </a:prstGeom>
        </p:spPr>
        <p:txBody>
          <a:bodyPr anchor="t" rtlCol="false" tIns="0" lIns="0" bIns="0" rIns="0">
            <a:spAutoFit/>
          </a:bodyPr>
          <a:lstStyle/>
          <a:p>
            <a:pPr algn="l">
              <a:lnSpc>
                <a:spcPts val="2812"/>
              </a:lnSpc>
            </a:pPr>
            <a:r>
              <a:rPr lang="en-US" sz="2249" b="true">
                <a:solidFill>
                  <a:srgbClr val="C6BFEE"/>
                </a:solidFill>
                <a:latin typeface="Prompt Medium"/>
                <a:ea typeface="Prompt Medium"/>
                <a:cs typeface="Prompt Medium"/>
                <a:sym typeface="Prompt Medium"/>
              </a:rPr>
              <a:t>Temel Bulgu:</a:t>
            </a:r>
          </a:p>
        </p:txBody>
      </p:sp>
      <p:sp>
        <p:nvSpPr>
          <p:cNvPr name="TextBox 9" id="9"/>
          <p:cNvSpPr txBox="true"/>
          <p:nvPr/>
        </p:nvSpPr>
        <p:spPr>
          <a:xfrm rot="0">
            <a:off x="1288851" y="4826199"/>
            <a:ext cx="7540675" cy="901005"/>
          </a:xfrm>
          <a:prstGeom prst="rect">
            <a:avLst/>
          </a:prstGeom>
        </p:spPr>
        <p:txBody>
          <a:bodyPr anchor="t" rtlCol="false" tIns="0" lIns="0" bIns="0" rIns="0">
            <a:spAutoFit/>
          </a:bodyPr>
          <a:lstStyle/>
          <a:p>
            <a:pPr algn="l">
              <a:lnSpc>
                <a:spcPts val="3187"/>
              </a:lnSpc>
            </a:pPr>
            <a:r>
              <a:rPr lang="en-US" sz="2000">
                <a:solidFill>
                  <a:srgbClr val="DAD8E9"/>
                </a:solidFill>
                <a:latin typeface="Mukta Light"/>
                <a:ea typeface="Mukta Light"/>
                <a:cs typeface="Mukta Light"/>
                <a:sym typeface="Mukta Light"/>
              </a:rPr>
              <a:t>Otomasyon Potansiyeli ve Gelecek Talep Değişimi arasında </a:t>
            </a:r>
            <a:r>
              <a:rPr lang="en-US" sz="2000">
                <a:solidFill>
                  <a:srgbClr val="A95B95"/>
                </a:solidFill>
                <a:latin typeface="Mukta Light"/>
                <a:ea typeface="Mukta Light"/>
                <a:cs typeface="Mukta Light"/>
                <a:sym typeface="Mukta Light"/>
              </a:rPr>
              <a:t>Çok Güçlü Negatif Korelasyon</a:t>
            </a:r>
            <a:r>
              <a:rPr lang="en-US" sz="2000">
                <a:solidFill>
                  <a:srgbClr val="DAD8E9"/>
                </a:solidFill>
                <a:latin typeface="Mukta Light"/>
                <a:ea typeface="Mukta Light"/>
                <a:cs typeface="Mukta Light"/>
                <a:sym typeface="Mukta Light"/>
              </a:rPr>
              <a:t> mevcuttur.</a:t>
            </a:r>
          </a:p>
        </p:txBody>
      </p:sp>
      <p:grpSp>
        <p:nvGrpSpPr>
          <p:cNvPr name="Group 10" id="10"/>
          <p:cNvGrpSpPr>
            <a:grpSpLocks noChangeAspect="true"/>
          </p:cNvGrpSpPr>
          <p:nvPr/>
        </p:nvGrpSpPr>
        <p:grpSpPr>
          <a:xfrm rot="0">
            <a:off x="1288851" y="6053435"/>
            <a:ext cx="7540675" cy="421035"/>
            <a:chOff x="0" y="0"/>
            <a:chExt cx="10054233" cy="561380"/>
          </a:xfrm>
        </p:grpSpPr>
        <p:sp>
          <p:nvSpPr>
            <p:cNvPr name="Freeform 11" id="11" descr="preencoded.png"/>
            <p:cNvSpPr/>
            <p:nvPr/>
          </p:nvSpPr>
          <p:spPr>
            <a:xfrm flipH="false" flipV="false" rot="0">
              <a:off x="0" y="0"/>
              <a:ext cx="10054209" cy="561340"/>
            </a:xfrm>
            <a:custGeom>
              <a:avLst/>
              <a:gdLst/>
              <a:ahLst/>
              <a:cxnLst/>
              <a:rect r="r" b="b" t="t" l="l"/>
              <a:pathLst>
                <a:path h="561340" w="10054209">
                  <a:moveTo>
                    <a:pt x="0" y="0"/>
                  </a:moveTo>
                  <a:lnTo>
                    <a:pt x="10054209" y="0"/>
                  </a:lnTo>
                  <a:lnTo>
                    <a:pt x="10054209" y="561340"/>
                  </a:lnTo>
                  <a:lnTo>
                    <a:pt x="0" y="561340"/>
                  </a:lnTo>
                  <a:lnTo>
                    <a:pt x="0" y="0"/>
                  </a:lnTo>
                  <a:close/>
                </a:path>
              </a:pathLst>
            </a:custGeom>
            <a:blipFill>
              <a:blip r:embed="rId4"/>
              <a:stretch>
                <a:fillRect l="0" t="-880" r="0" b="-887"/>
              </a:stretch>
            </a:blipFill>
          </p:spPr>
        </p:sp>
      </p:grpSp>
      <p:grpSp>
        <p:nvGrpSpPr>
          <p:cNvPr name="Group 12" id="12"/>
          <p:cNvGrpSpPr/>
          <p:nvPr/>
        </p:nvGrpSpPr>
        <p:grpSpPr>
          <a:xfrm rot="0">
            <a:off x="902196" y="4286547"/>
            <a:ext cx="28575" cy="2187922"/>
            <a:chOff x="0" y="0"/>
            <a:chExt cx="38100" cy="2917230"/>
          </a:xfrm>
        </p:grpSpPr>
        <p:sp>
          <p:nvSpPr>
            <p:cNvPr name="Freeform 13" id="13"/>
            <p:cNvSpPr/>
            <p:nvPr/>
          </p:nvSpPr>
          <p:spPr>
            <a:xfrm flipH="false" flipV="false" rot="0">
              <a:off x="0" y="0"/>
              <a:ext cx="38100" cy="2917190"/>
            </a:xfrm>
            <a:custGeom>
              <a:avLst/>
              <a:gdLst/>
              <a:ahLst/>
              <a:cxnLst/>
              <a:rect r="r" b="b" t="t" l="l"/>
              <a:pathLst>
                <a:path h="2917190" w="38100">
                  <a:moveTo>
                    <a:pt x="0" y="0"/>
                  </a:moveTo>
                  <a:lnTo>
                    <a:pt x="38100" y="0"/>
                  </a:lnTo>
                  <a:lnTo>
                    <a:pt x="38100" y="2917190"/>
                  </a:lnTo>
                  <a:lnTo>
                    <a:pt x="0" y="2917190"/>
                  </a:lnTo>
                  <a:close/>
                </a:path>
              </a:pathLst>
            </a:custGeom>
            <a:solidFill>
              <a:srgbClr val="A95B95"/>
            </a:solidFill>
            <a:ln w="12700">
              <a:solidFill>
                <a:srgbClr val="000000"/>
              </a:solidFill>
            </a:ln>
          </p:spPr>
        </p:sp>
      </p:grpSp>
      <p:sp>
        <p:nvSpPr>
          <p:cNvPr name="TextBox 14" id="14"/>
          <p:cNvSpPr txBox="true"/>
          <p:nvPr/>
        </p:nvSpPr>
        <p:spPr>
          <a:xfrm rot="0">
            <a:off x="902196" y="6724501"/>
            <a:ext cx="7927330" cy="1725811"/>
          </a:xfrm>
          <a:prstGeom prst="rect">
            <a:avLst/>
          </a:prstGeom>
        </p:spPr>
        <p:txBody>
          <a:bodyPr anchor="t" rtlCol="false" tIns="0" lIns="0" bIns="0" rIns="0">
            <a:spAutoFit/>
          </a:bodyPr>
          <a:lstStyle/>
          <a:p>
            <a:pPr algn="l">
              <a:lnSpc>
                <a:spcPts val="3187"/>
              </a:lnSpc>
            </a:pPr>
            <a:r>
              <a:rPr lang="en-US" sz="2000">
                <a:solidFill>
                  <a:srgbClr val="DAD8E9"/>
                </a:solidFill>
                <a:latin typeface="Mukta Light"/>
                <a:ea typeface="Mukta Light"/>
                <a:cs typeface="Mukta Light"/>
                <a:sym typeface="Mukta Light"/>
              </a:rPr>
              <a:t>Bu bulgu, bir mesleğin otomasyon potansiyeli arttıkça, o mesleğe olan talebin kesin olarak azalacağını açıkça göstermektedir. Bu, otomasyonun iş gücü piyasası üzerindeki en belirleyici ve öngörülebilir etkisidir. İnsan kaynakları stratejilerimizi bu gerçeğe göre şekillendirmemiz gerekmektedir.</a:t>
            </a:r>
          </a:p>
        </p:txBody>
      </p:sp>
      <p:grpSp>
        <p:nvGrpSpPr>
          <p:cNvPr name="Group 15" id="15"/>
          <p:cNvGrpSpPr>
            <a:grpSpLocks noChangeAspect="true"/>
          </p:cNvGrpSpPr>
          <p:nvPr/>
        </p:nvGrpSpPr>
        <p:grpSpPr>
          <a:xfrm rot="0">
            <a:off x="9328526" y="2140893"/>
            <a:ext cx="8448835" cy="7464921"/>
            <a:chOff x="0" y="0"/>
            <a:chExt cx="10569773" cy="9338865"/>
          </a:xfrm>
        </p:grpSpPr>
        <p:sp>
          <p:nvSpPr>
            <p:cNvPr name="Freeform 16" id="16" descr="preencoded.png"/>
            <p:cNvSpPr/>
            <p:nvPr/>
          </p:nvSpPr>
          <p:spPr>
            <a:xfrm flipH="false" flipV="false" rot="0">
              <a:off x="0" y="0"/>
              <a:ext cx="10569829" cy="9338818"/>
            </a:xfrm>
            <a:custGeom>
              <a:avLst/>
              <a:gdLst/>
              <a:ahLst/>
              <a:cxnLst/>
              <a:rect r="r" b="b" t="t" l="l"/>
              <a:pathLst>
                <a:path h="9338818" w="10569829">
                  <a:moveTo>
                    <a:pt x="0" y="0"/>
                  </a:moveTo>
                  <a:lnTo>
                    <a:pt x="10569829" y="0"/>
                  </a:lnTo>
                  <a:lnTo>
                    <a:pt x="10569829" y="9338818"/>
                  </a:lnTo>
                  <a:lnTo>
                    <a:pt x="0" y="9338818"/>
                  </a:lnTo>
                  <a:lnTo>
                    <a:pt x="0" y="0"/>
                  </a:lnTo>
                  <a:close/>
                </a:path>
              </a:pathLst>
            </a:custGeom>
            <a:blipFill>
              <a:blip r:embed="rId5"/>
              <a:stretch>
                <a:fillRect l="-7" t="0" r="-6" b="0"/>
              </a:stretch>
            </a:blipFill>
          </p:spPr>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9455446" y="-2756968"/>
            <a:ext cx="8832554" cy="13248832"/>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grpSp>
        <p:nvGrpSpPr>
          <p:cNvPr name="Group 8" id="8"/>
          <p:cNvGrpSpPr>
            <a:grpSpLocks noChangeAspect="true"/>
          </p:cNvGrpSpPr>
          <p:nvPr/>
        </p:nvGrpSpPr>
        <p:grpSpPr>
          <a:xfrm rot="0">
            <a:off x="9694127" y="2945260"/>
            <a:ext cx="8355192" cy="5476282"/>
            <a:chOff x="0" y="0"/>
            <a:chExt cx="8115102" cy="5318918"/>
          </a:xfrm>
        </p:grpSpPr>
        <p:sp>
          <p:nvSpPr>
            <p:cNvPr name="Freeform 9" id="9" descr="preencoded.png"/>
            <p:cNvSpPr/>
            <p:nvPr/>
          </p:nvSpPr>
          <p:spPr>
            <a:xfrm flipH="false" flipV="false" rot="0">
              <a:off x="0" y="0"/>
              <a:ext cx="8115046" cy="5318887"/>
            </a:xfrm>
            <a:custGeom>
              <a:avLst/>
              <a:gdLst/>
              <a:ahLst/>
              <a:cxnLst/>
              <a:rect r="r" b="b" t="t" l="l"/>
              <a:pathLst>
                <a:path h="5318887" w="8115046">
                  <a:moveTo>
                    <a:pt x="0" y="0"/>
                  </a:moveTo>
                  <a:lnTo>
                    <a:pt x="8115046" y="0"/>
                  </a:lnTo>
                  <a:lnTo>
                    <a:pt x="8115046" y="5318887"/>
                  </a:lnTo>
                  <a:lnTo>
                    <a:pt x="0" y="5318887"/>
                  </a:lnTo>
                  <a:lnTo>
                    <a:pt x="0" y="0"/>
                  </a:lnTo>
                  <a:close/>
                </a:path>
              </a:pathLst>
            </a:custGeom>
            <a:blipFill>
              <a:blip r:embed="rId5"/>
              <a:stretch>
                <a:fillRect l="0" t="0" r="-1" b="0"/>
              </a:stretch>
            </a:blipFill>
          </p:spPr>
        </p:sp>
      </p:grpSp>
      <p:sp>
        <p:nvSpPr>
          <p:cNvPr name="TextBox 10" id="10"/>
          <p:cNvSpPr txBox="true"/>
          <p:nvPr/>
        </p:nvSpPr>
        <p:spPr>
          <a:xfrm rot="0">
            <a:off x="1080046" y="2124373"/>
            <a:ext cx="9269909" cy="1743075"/>
          </a:xfrm>
          <a:prstGeom prst="rect">
            <a:avLst/>
          </a:prstGeom>
        </p:spPr>
        <p:txBody>
          <a:bodyPr anchor="t" rtlCol="false" tIns="0" lIns="0" bIns="0" rIns="0">
            <a:spAutoFit/>
          </a:bodyPr>
          <a:lstStyle/>
          <a:p>
            <a:pPr algn="l">
              <a:lnSpc>
                <a:spcPts val="6749"/>
              </a:lnSpc>
            </a:pPr>
            <a:r>
              <a:rPr lang="en-US" sz="5374" b="true">
                <a:solidFill>
                  <a:srgbClr val="C6BFEE"/>
                </a:solidFill>
                <a:latin typeface="Prompt Medium"/>
                <a:ea typeface="Prompt Medium"/>
                <a:cs typeface="Prompt Medium"/>
                <a:sym typeface="Prompt Medium"/>
              </a:rPr>
              <a:t>Mesleklerin Otomasyon Riski Dağılımı</a:t>
            </a:r>
          </a:p>
        </p:txBody>
      </p:sp>
      <p:sp>
        <p:nvSpPr>
          <p:cNvPr name="TextBox 11" id="11"/>
          <p:cNvSpPr txBox="true"/>
          <p:nvPr/>
        </p:nvSpPr>
        <p:spPr>
          <a:xfrm rot="0">
            <a:off x="1080046" y="4235054"/>
            <a:ext cx="8466851" cy="1448347"/>
          </a:xfrm>
          <a:prstGeom prst="rect">
            <a:avLst/>
          </a:prstGeom>
        </p:spPr>
        <p:txBody>
          <a:bodyPr anchor="t" rtlCol="false" tIns="0" lIns="0" bIns="0" rIns="0">
            <a:spAutoFit/>
          </a:bodyPr>
          <a:lstStyle/>
          <a:p>
            <a:pPr algn="l">
              <a:lnSpc>
                <a:spcPts val="3539"/>
              </a:lnSpc>
            </a:pPr>
            <a:r>
              <a:rPr lang="en-US" sz="2169">
                <a:solidFill>
                  <a:srgbClr val="DAD8E9"/>
                </a:solidFill>
                <a:latin typeface="Mukta Light"/>
                <a:ea typeface="Mukta Light"/>
                <a:cs typeface="Mukta Light"/>
                <a:sym typeface="Mukta Light"/>
              </a:rPr>
              <a:t>Otomasyon potansiyeli, meslekler arasında büyük farklılıklar göstermektedir. Aşağıdaki histogram, incelenen 40 mesleğin otomasyon potansiyeli yüzdesine göre dağılımını gözler önüne sermektedir.</a:t>
            </a:r>
          </a:p>
        </p:txBody>
      </p:sp>
      <p:sp>
        <p:nvSpPr>
          <p:cNvPr name="TextBox 12" id="12"/>
          <p:cNvSpPr txBox="true"/>
          <p:nvPr/>
        </p:nvSpPr>
        <p:spPr>
          <a:xfrm rot="0">
            <a:off x="1080046" y="6063555"/>
            <a:ext cx="8466851" cy="1899381"/>
          </a:xfrm>
          <a:prstGeom prst="rect">
            <a:avLst/>
          </a:prstGeom>
        </p:spPr>
        <p:txBody>
          <a:bodyPr anchor="t" rtlCol="false" tIns="0" lIns="0" bIns="0" rIns="0">
            <a:spAutoFit/>
          </a:bodyPr>
          <a:lstStyle/>
          <a:p>
            <a:pPr algn="l">
              <a:lnSpc>
                <a:spcPts val="3539"/>
              </a:lnSpc>
            </a:pPr>
            <a:r>
              <a:rPr lang="en-US" sz="2169">
                <a:solidFill>
                  <a:srgbClr val="DAD8E9"/>
                </a:solidFill>
                <a:latin typeface="Mukta Light"/>
                <a:ea typeface="Mukta Light"/>
                <a:cs typeface="Mukta Light"/>
                <a:sym typeface="Mukta Light"/>
              </a:rPr>
              <a:t>Dağılımın geniş bir aralığa yayılması, bazı mesleklerin yüksek otomasyon riski taşırken, bazılarının bu riskten daha az etkilendiğini ortaya koymaktadır. Bu durum, gelecekteki iş gücü planlamasında mesleki dönüşümün ne kadar çeşitli ve karmaşık olacağının bir göstergesidir.</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19006457" y="669471"/>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4975472" y="1163411"/>
            <a:ext cx="9708654" cy="1394817"/>
          </a:xfrm>
          <a:prstGeom prst="rect">
            <a:avLst/>
          </a:prstGeom>
        </p:spPr>
        <p:txBody>
          <a:bodyPr anchor="t" rtlCol="false" tIns="0" lIns="0" bIns="0" rIns="0">
            <a:spAutoFit/>
          </a:bodyPr>
          <a:lstStyle/>
          <a:p>
            <a:pPr algn="l">
              <a:lnSpc>
                <a:spcPts val="5374"/>
              </a:lnSpc>
            </a:pPr>
            <a:r>
              <a:rPr lang="en-US" sz="4250" b="true">
                <a:solidFill>
                  <a:srgbClr val="C6BFEE"/>
                </a:solidFill>
                <a:latin typeface="Prompt Medium"/>
                <a:ea typeface="Prompt Medium"/>
                <a:cs typeface="Prompt Medium"/>
                <a:sym typeface="Prompt Medium"/>
              </a:rPr>
              <a:t>YZ Maruziyeti ve Otomasyon Riski - Sektörel Bakış</a:t>
            </a:r>
          </a:p>
        </p:txBody>
      </p:sp>
      <p:grpSp>
        <p:nvGrpSpPr>
          <p:cNvPr name="Group 9" id="9"/>
          <p:cNvGrpSpPr/>
          <p:nvPr/>
        </p:nvGrpSpPr>
        <p:grpSpPr>
          <a:xfrm rot="0">
            <a:off x="860672" y="3132535"/>
            <a:ext cx="4731395" cy="2952304"/>
            <a:chOff x="0" y="0"/>
            <a:chExt cx="6308527" cy="3936405"/>
          </a:xfrm>
        </p:grpSpPr>
        <p:sp>
          <p:nvSpPr>
            <p:cNvPr name="Freeform 10" id="10"/>
            <p:cNvSpPr/>
            <p:nvPr/>
          </p:nvSpPr>
          <p:spPr>
            <a:xfrm flipH="false" flipV="false" rot="0">
              <a:off x="0" y="0"/>
              <a:ext cx="6308471" cy="3936365"/>
            </a:xfrm>
            <a:custGeom>
              <a:avLst/>
              <a:gdLst/>
              <a:ahLst/>
              <a:cxnLst/>
              <a:rect r="r" b="b" t="t" l="l"/>
              <a:pathLst>
                <a:path h="3936365" w="6308471">
                  <a:moveTo>
                    <a:pt x="0" y="182880"/>
                  </a:moveTo>
                  <a:cubicBezTo>
                    <a:pt x="0" y="81915"/>
                    <a:pt x="81915" y="0"/>
                    <a:pt x="182880" y="0"/>
                  </a:cubicBezTo>
                  <a:lnTo>
                    <a:pt x="6125591" y="0"/>
                  </a:lnTo>
                  <a:cubicBezTo>
                    <a:pt x="6226556" y="0"/>
                    <a:pt x="6308471" y="81915"/>
                    <a:pt x="6308471" y="182880"/>
                  </a:cubicBezTo>
                  <a:lnTo>
                    <a:pt x="6308471" y="3753485"/>
                  </a:lnTo>
                  <a:cubicBezTo>
                    <a:pt x="6308471" y="3854450"/>
                    <a:pt x="6226556" y="3936365"/>
                    <a:pt x="6125591" y="3936365"/>
                  </a:cubicBezTo>
                  <a:lnTo>
                    <a:pt x="182880" y="3936365"/>
                  </a:lnTo>
                  <a:cubicBezTo>
                    <a:pt x="81915" y="3936365"/>
                    <a:pt x="0" y="3854450"/>
                    <a:pt x="0" y="3753485"/>
                  </a:cubicBezTo>
                  <a:close/>
                </a:path>
              </a:pathLst>
            </a:custGeom>
            <a:solidFill>
              <a:srgbClr val="0B0C23">
                <a:alpha val="90196"/>
              </a:srgbClr>
            </a:solidFill>
            <a:ln w="12700">
              <a:solidFill>
                <a:srgbClr val="000000"/>
              </a:solidFill>
            </a:ln>
          </p:spPr>
        </p:sp>
      </p:grpSp>
      <p:grpSp>
        <p:nvGrpSpPr>
          <p:cNvPr name="Group 11" id="11"/>
          <p:cNvGrpSpPr/>
          <p:nvPr/>
        </p:nvGrpSpPr>
        <p:grpSpPr>
          <a:xfrm rot="0">
            <a:off x="4224359" y="3038646"/>
            <a:ext cx="4731395" cy="114300"/>
            <a:chOff x="0" y="0"/>
            <a:chExt cx="6308527" cy="152400"/>
          </a:xfrm>
        </p:grpSpPr>
        <p:sp>
          <p:nvSpPr>
            <p:cNvPr name="Freeform 12" id="12"/>
            <p:cNvSpPr/>
            <p:nvPr/>
          </p:nvSpPr>
          <p:spPr>
            <a:xfrm flipH="false" flipV="false" rot="0">
              <a:off x="0" y="0"/>
              <a:ext cx="6308471" cy="152400"/>
            </a:xfrm>
            <a:custGeom>
              <a:avLst/>
              <a:gdLst/>
              <a:ahLst/>
              <a:cxnLst/>
              <a:rect r="r" b="b" t="t" l="l"/>
              <a:pathLst>
                <a:path h="152400" w="6308471">
                  <a:moveTo>
                    <a:pt x="0" y="76200"/>
                  </a:moveTo>
                  <a:cubicBezTo>
                    <a:pt x="0" y="34163"/>
                    <a:pt x="34163" y="0"/>
                    <a:pt x="76200" y="0"/>
                  </a:cubicBezTo>
                  <a:lnTo>
                    <a:pt x="6232271" y="0"/>
                  </a:lnTo>
                  <a:cubicBezTo>
                    <a:pt x="6274308" y="0"/>
                    <a:pt x="6308471" y="34163"/>
                    <a:pt x="6308471" y="76200"/>
                  </a:cubicBezTo>
                  <a:cubicBezTo>
                    <a:pt x="6308471" y="118237"/>
                    <a:pt x="6274308" y="152400"/>
                    <a:pt x="6232271" y="152400"/>
                  </a:cubicBezTo>
                  <a:lnTo>
                    <a:pt x="76200" y="152400"/>
                  </a:lnTo>
                  <a:cubicBezTo>
                    <a:pt x="34163" y="152400"/>
                    <a:pt x="0" y="118237"/>
                    <a:pt x="0" y="76200"/>
                  </a:cubicBezTo>
                  <a:close/>
                </a:path>
              </a:pathLst>
            </a:custGeom>
            <a:solidFill>
              <a:srgbClr val="A95B95"/>
            </a:solidFill>
            <a:ln w="12700">
              <a:solidFill>
                <a:srgbClr val="000000"/>
              </a:solidFill>
            </a:ln>
          </p:spPr>
        </p:sp>
      </p:grpSp>
      <p:grpSp>
        <p:nvGrpSpPr>
          <p:cNvPr name="Group 13" id="13"/>
          <p:cNvGrpSpPr/>
          <p:nvPr/>
        </p:nvGrpSpPr>
        <p:grpSpPr>
          <a:xfrm rot="0">
            <a:off x="3657525" y="2763739"/>
            <a:ext cx="737741" cy="737741"/>
            <a:chOff x="0" y="0"/>
            <a:chExt cx="983655" cy="983655"/>
          </a:xfrm>
        </p:grpSpPr>
        <p:sp>
          <p:nvSpPr>
            <p:cNvPr name="Freeform 14" id="14"/>
            <p:cNvSpPr/>
            <p:nvPr/>
          </p:nvSpPr>
          <p:spPr>
            <a:xfrm flipH="false" flipV="false" rot="0">
              <a:off x="0" y="0"/>
              <a:ext cx="983615" cy="983615"/>
            </a:xfrm>
            <a:custGeom>
              <a:avLst/>
              <a:gdLst/>
              <a:ahLst/>
              <a:cxnLst/>
              <a:rect r="r" b="b" t="t" l="l"/>
              <a:pathLst>
                <a:path h="983615" w="983615">
                  <a:moveTo>
                    <a:pt x="0" y="491871"/>
                  </a:moveTo>
                  <a:cubicBezTo>
                    <a:pt x="0" y="220218"/>
                    <a:pt x="220218" y="0"/>
                    <a:pt x="491871" y="0"/>
                  </a:cubicBezTo>
                  <a:cubicBezTo>
                    <a:pt x="763524" y="0"/>
                    <a:pt x="983615" y="220218"/>
                    <a:pt x="983615" y="491871"/>
                  </a:cubicBezTo>
                  <a:cubicBezTo>
                    <a:pt x="983615" y="763524"/>
                    <a:pt x="763397" y="983615"/>
                    <a:pt x="491871" y="983615"/>
                  </a:cubicBezTo>
                  <a:cubicBezTo>
                    <a:pt x="220345" y="983615"/>
                    <a:pt x="0" y="763397"/>
                    <a:pt x="0" y="491871"/>
                  </a:cubicBezTo>
                  <a:close/>
                </a:path>
              </a:pathLst>
            </a:custGeom>
            <a:solidFill>
              <a:srgbClr val="A95B95"/>
            </a:solidFill>
            <a:ln w="12700">
              <a:solidFill>
                <a:srgbClr val="000000"/>
              </a:solidFill>
            </a:ln>
          </p:spPr>
        </p:sp>
      </p:grpSp>
      <p:sp>
        <p:nvSpPr>
          <p:cNvPr name="Freeform 15" id="15" descr="preencoded.png"/>
          <p:cNvSpPr/>
          <p:nvPr/>
        </p:nvSpPr>
        <p:spPr>
          <a:xfrm flipH="false" flipV="false" rot="0">
            <a:off x="3813519" y="2886926"/>
            <a:ext cx="295126" cy="295126"/>
          </a:xfrm>
          <a:custGeom>
            <a:avLst/>
            <a:gdLst/>
            <a:ahLst/>
            <a:cxnLst/>
            <a:rect r="r" b="b" t="t" l="l"/>
            <a:pathLst>
              <a:path h="295126" w="295126">
                <a:moveTo>
                  <a:pt x="0" y="0"/>
                </a:moveTo>
                <a:lnTo>
                  <a:pt x="295126" y="0"/>
                </a:lnTo>
                <a:lnTo>
                  <a:pt x="295126" y="295127"/>
                </a:lnTo>
                <a:lnTo>
                  <a:pt x="0" y="295127"/>
                </a:lnTo>
                <a:lnTo>
                  <a:pt x="0" y="0"/>
                </a:lnTo>
                <a:close/>
              </a:path>
            </a:pathLst>
          </a:custGeom>
          <a:blipFill>
            <a:blip r:embed="rId5">
              <a:extLst>
                <a:ext uri="{96DAC541-7B7A-43D3-8B79-37D633B846F1}">
                  <asvg:svgBlip xmlns:asvg="http://schemas.microsoft.com/office/drawing/2016/SVG/main" r:embed="rId6"/>
                </a:ext>
              </a:extLst>
            </a:blip>
            <a:stretch>
              <a:fillRect l="0" t="-8064" r="0" b="-8064"/>
            </a:stretch>
          </a:blipFill>
        </p:spPr>
      </p:sp>
      <p:sp>
        <p:nvSpPr>
          <p:cNvPr name="TextBox 16" id="16"/>
          <p:cNvSpPr txBox="true"/>
          <p:nvPr/>
        </p:nvSpPr>
        <p:spPr>
          <a:xfrm rot="0">
            <a:off x="4221212" y="3737819"/>
            <a:ext cx="2732634" cy="351085"/>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Temel Bulgu</a:t>
            </a:r>
          </a:p>
        </p:txBody>
      </p:sp>
      <p:sp>
        <p:nvSpPr>
          <p:cNvPr name="TextBox 17" id="17"/>
          <p:cNvSpPr txBox="true"/>
          <p:nvPr/>
        </p:nvSpPr>
        <p:spPr>
          <a:xfrm rot="0">
            <a:off x="4384499" y="4370806"/>
            <a:ext cx="4182516" cy="1650206"/>
          </a:xfrm>
          <a:prstGeom prst="rect">
            <a:avLst/>
          </a:prstGeom>
        </p:spPr>
        <p:txBody>
          <a:bodyPr anchor="t" rtlCol="false" tIns="0" lIns="0" bIns="0" rIns="0">
            <a:spAutoFit/>
          </a:bodyPr>
          <a:lstStyle/>
          <a:p>
            <a:pPr algn="l">
              <a:lnSpc>
                <a:spcPts val="3062"/>
              </a:lnSpc>
            </a:pPr>
            <a:r>
              <a:rPr lang="en-US" sz="1874">
                <a:solidFill>
                  <a:srgbClr val="DAD8E9"/>
                </a:solidFill>
                <a:latin typeface="Mukta Light"/>
                <a:ea typeface="Mukta Light"/>
                <a:cs typeface="Mukta Light"/>
                <a:sym typeface="Mukta Light"/>
              </a:rPr>
              <a:t>Otomasyon ve YZ Maruziyeti arasında </a:t>
            </a:r>
            <a:r>
              <a:rPr lang="en-US" sz="1874">
                <a:solidFill>
                  <a:srgbClr val="A95B95"/>
                </a:solidFill>
                <a:latin typeface="Mukta Light"/>
                <a:ea typeface="Mukta Light"/>
                <a:cs typeface="Mukta Light"/>
                <a:sym typeface="Mukta Light"/>
              </a:rPr>
              <a:t>Orta Düzey Pozitif Korelasyon</a:t>
            </a:r>
            <a:r>
              <a:rPr lang="en-US" sz="1874">
                <a:solidFill>
                  <a:srgbClr val="DAD8E9"/>
                </a:solidFill>
                <a:latin typeface="Mukta Light"/>
                <a:ea typeface="Mukta Light"/>
                <a:cs typeface="Mukta Light"/>
                <a:sym typeface="Mukta Light"/>
              </a:rPr>
              <a:t> (+0.44) vardır. YZ şu aşamada otomasyon riskini artırmaktadır.</a:t>
            </a:r>
          </a:p>
        </p:txBody>
      </p:sp>
      <p:grpSp>
        <p:nvGrpSpPr>
          <p:cNvPr name="Group 18" id="18"/>
          <p:cNvGrpSpPr/>
          <p:nvPr/>
        </p:nvGrpSpPr>
        <p:grpSpPr>
          <a:xfrm rot="0">
            <a:off x="9822104" y="3279491"/>
            <a:ext cx="4731395" cy="2952304"/>
            <a:chOff x="0" y="0"/>
            <a:chExt cx="6308527" cy="3936405"/>
          </a:xfrm>
        </p:grpSpPr>
        <p:sp>
          <p:nvSpPr>
            <p:cNvPr name="Freeform 19" id="19"/>
            <p:cNvSpPr/>
            <p:nvPr/>
          </p:nvSpPr>
          <p:spPr>
            <a:xfrm flipH="false" flipV="false" rot="0">
              <a:off x="0" y="0"/>
              <a:ext cx="6308471" cy="3936365"/>
            </a:xfrm>
            <a:custGeom>
              <a:avLst/>
              <a:gdLst/>
              <a:ahLst/>
              <a:cxnLst/>
              <a:rect r="r" b="b" t="t" l="l"/>
              <a:pathLst>
                <a:path h="3936365" w="6308471">
                  <a:moveTo>
                    <a:pt x="0" y="182880"/>
                  </a:moveTo>
                  <a:cubicBezTo>
                    <a:pt x="0" y="81915"/>
                    <a:pt x="81915" y="0"/>
                    <a:pt x="182880" y="0"/>
                  </a:cubicBezTo>
                  <a:lnTo>
                    <a:pt x="6125591" y="0"/>
                  </a:lnTo>
                  <a:cubicBezTo>
                    <a:pt x="6226556" y="0"/>
                    <a:pt x="6308471" y="81915"/>
                    <a:pt x="6308471" y="182880"/>
                  </a:cubicBezTo>
                  <a:lnTo>
                    <a:pt x="6308471" y="3753485"/>
                  </a:lnTo>
                  <a:cubicBezTo>
                    <a:pt x="6308471" y="3854450"/>
                    <a:pt x="6226556" y="3936365"/>
                    <a:pt x="6125591" y="3936365"/>
                  </a:cubicBezTo>
                  <a:lnTo>
                    <a:pt x="182880" y="3936365"/>
                  </a:lnTo>
                  <a:cubicBezTo>
                    <a:pt x="81915" y="3936365"/>
                    <a:pt x="0" y="3854450"/>
                    <a:pt x="0" y="3753485"/>
                  </a:cubicBezTo>
                  <a:close/>
                </a:path>
              </a:pathLst>
            </a:custGeom>
            <a:solidFill>
              <a:srgbClr val="0B0C23">
                <a:alpha val="90196"/>
              </a:srgbClr>
            </a:solidFill>
            <a:ln w="12700">
              <a:solidFill>
                <a:srgbClr val="000000"/>
              </a:solidFill>
            </a:ln>
          </p:spPr>
        </p:sp>
      </p:grpSp>
      <p:grpSp>
        <p:nvGrpSpPr>
          <p:cNvPr name="Group 20" id="20"/>
          <p:cNvGrpSpPr/>
          <p:nvPr/>
        </p:nvGrpSpPr>
        <p:grpSpPr>
          <a:xfrm rot="0">
            <a:off x="9822104" y="3038646"/>
            <a:ext cx="4731395" cy="114300"/>
            <a:chOff x="0" y="0"/>
            <a:chExt cx="6308527" cy="152400"/>
          </a:xfrm>
        </p:grpSpPr>
        <p:sp>
          <p:nvSpPr>
            <p:cNvPr name="Freeform 21" id="21"/>
            <p:cNvSpPr/>
            <p:nvPr/>
          </p:nvSpPr>
          <p:spPr>
            <a:xfrm flipH="false" flipV="false" rot="0">
              <a:off x="0" y="0"/>
              <a:ext cx="6308471" cy="152400"/>
            </a:xfrm>
            <a:custGeom>
              <a:avLst/>
              <a:gdLst/>
              <a:ahLst/>
              <a:cxnLst/>
              <a:rect r="r" b="b" t="t" l="l"/>
              <a:pathLst>
                <a:path h="152400" w="6308471">
                  <a:moveTo>
                    <a:pt x="0" y="76200"/>
                  </a:moveTo>
                  <a:cubicBezTo>
                    <a:pt x="0" y="34163"/>
                    <a:pt x="34163" y="0"/>
                    <a:pt x="76200" y="0"/>
                  </a:cubicBezTo>
                  <a:lnTo>
                    <a:pt x="6232271" y="0"/>
                  </a:lnTo>
                  <a:cubicBezTo>
                    <a:pt x="6274308" y="0"/>
                    <a:pt x="6308471" y="34163"/>
                    <a:pt x="6308471" y="76200"/>
                  </a:cubicBezTo>
                  <a:cubicBezTo>
                    <a:pt x="6308471" y="118237"/>
                    <a:pt x="6274308" y="152400"/>
                    <a:pt x="6232271" y="152400"/>
                  </a:cubicBezTo>
                  <a:lnTo>
                    <a:pt x="76200" y="152400"/>
                  </a:lnTo>
                  <a:cubicBezTo>
                    <a:pt x="34163" y="152400"/>
                    <a:pt x="0" y="118237"/>
                    <a:pt x="0" y="76200"/>
                  </a:cubicBezTo>
                  <a:close/>
                </a:path>
              </a:pathLst>
            </a:custGeom>
            <a:solidFill>
              <a:srgbClr val="A95B95"/>
            </a:solidFill>
            <a:ln w="12700">
              <a:solidFill>
                <a:srgbClr val="000000"/>
              </a:solidFill>
            </a:ln>
          </p:spPr>
        </p:sp>
      </p:grpSp>
      <p:grpSp>
        <p:nvGrpSpPr>
          <p:cNvPr name="Group 22" id="22"/>
          <p:cNvGrpSpPr/>
          <p:nvPr/>
        </p:nvGrpSpPr>
        <p:grpSpPr>
          <a:xfrm rot="0">
            <a:off x="9304256" y="2763739"/>
            <a:ext cx="737741" cy="737741"/>
            <a:chOff x="0" y="0"/>
            <a:chExt cx="983655" cy="983655"/>
          </a:xfrm>
        </p:grpSpPr>
        <p:sp>
          <p:nvSpPr>
            <p:cNvPr name="Freeform 23" id="23"/>
            <p:cNvSpPr/>
            <p:nvPr/>
          </p:nvSpPr>
          <p:spPr>
            <a:xfrm flipH="false" flipV="false" rot="0">
              <a:off x="0" y="0"/>
              <a:ext cx="983615" cy="983615"/>
            </a:xfrm>
            <a:custGeom>
              <a:avLst/>
              <a:gdLst/>
              <a:ahLst/>
              <a:cxnLst/>
              <a:rect r="r" b="b" t="t" l="l"/>
              <a:pathLst>
                <a:path h="983615" w="983615">
                  <a:moveTo>
                    <a:pt x="0" y="491871"/>
                  </a:moveTo>
                  <a:cubicBezTo>
                    <a:pt x="0" y="220218"/>
                    <a:pt x="220218" y="0"/>
                    <a:pt x="491871" y="0"/>
                  </a:cubicBezTo>
                  <a:cubicBezTo>
                    <a:pt x="763524" y="0"/>
                    <a:pt x="983615" y="220218"/>
                    <a:pt x="983615" y="491871"/>
                  </a:cubicBezTo>
                  <a:cubicBezTo>
                    <a:pt x="983615" y="763524"/>
                    <a:pt x="763397" y="983615"/>
                    <a:pt x="491871" y="983615"/>
                  </a:cubicBezTo>
                  <a:cubicBezTo>
                    <a:pt x="220345" y="983615"/>
                    <a:pt x="0" y="763397"/>
                    <a:pt x="0" y="491871"/>
                  </a:cubicBezTo>
                  <a:close/>
                </a:path>
              </a:pathLst>
            </a:custGeom>
            <a:solidFill>
              <a:srgbClr val="A95B95"/>
            </a:solidFill>
            <a:ln w="12700">
              <a:solidFill>
                <a:srgbClr val="000000"/>
              </a:solidFill>
            </a:ln>
          </p:spPr>
        </p:sp>
      </p:grpSp>
      <p:sp>
        <p:nvSpPr>
          <p:cNvPr name="Freeform 24" id="24" descr="preencoded.png"/>
          <p:cNvSpPr/>
          <p:nvPr/>
        </p:nvSpPr>
        <p:spPr>
          <a:xfrm flipH="false" flipV="false" rot="0">
            <a:off x="9525564" y="2984898"/>
            <a:ext cx="295126" cy="295126"/>
          </a:xfrm>
          <a:custGeom>
            <a:avLst/>
            <a:gdLst/>
            <a:ahLst/>
            <a:cxnLst/>
            <a:rect r="r" b="b" t="t" l="l"/>
            <a:pathLst>
              <a:path h="295126" w="295126">
                <a:moveTo>
                  <a:pt x="0" y="0"/>
                </a:moveTo>
                <a:lnTo>
                  <a:pt x="295126" y="0"/>
                </a:lnTo>
                <a:lnTo>
                  <a:pt x="295126" y="295126"/>
                </a:lnTo>
                <a:lnTo>
                  <a:pt x="0" y="295126"/>
                </a:lnTo>
                <a:lnTo>
                  <a:pt x="0" y="0"/>
                </a:lnTo>
                <a:close/>
              </a:path>
            </a:pathLst>
          </a:custGeom>
          <a:blipFill>
            <a:blip r:embed="rId7">
              <a:extLst>
                <a:ext uri="{96DAC541-7B7A-43D3-8B79-37D633B846F1}">
                  <asvg:svgBlip xmlns:asvg="http://schemas.microsoft.com/office/drawing/2016/SVG/main" r:embed="rId8"/>
                </a:ext>
              </a:extLst>
            </a:blip>
            <a:stretch>
              <a:fillRect l="0" t="-9677" r="0" b="-9677"/>
            </a:stretch>
          </a:blipFill>
        </p:spPr>
      </p:sp>
      <p:sp>
        <p:nvSpPr>
          <p:cNvPr name="TextBox 25" id="25"/>
          <p:cNvSpPr txBox="true"/>
          <p:nvPr/>
        </p:nvSpPr>
        <p:spPr>
          <a:xfrm rot="0">
            <a:off x="10096542" y="3619671"/>
            <a:ext cx="3702100" cy="351085"/>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Teknoloji/Analitik Sektörleri</a:t>
            </a:r>
          </a:p>
        </p:txBody>
      </p:sp>
      <p:sp>
        <p:nvSpPr>
          <p:cNvPr name="TextBox 26" id="26"/>
          <p:cNvSpPr txBox="true"/>
          <p:nvPr/>
        </p:nvSpPr>
        <p:spPr>
          <a:xfrm rot="0">
            <a:off x="10096543" y="4370806"/>
            <a:ext cx="4182516" cy="1650206"/>
          </a:xfrm>
          <a:prstGeom prst="rect">
            <a:avLst/>
          </a:prstGeom>
        </p:spPr>
        <p:txBody>
          <a:bodyPr anchor="t" rtlCol="false" tIns="0" lIns="0" bIns="0" rIns="0">
            <a:spAutoFit/>
          </a:bodyPr>
          <a:lstStyle/>
          <a:p>
            <a:pPr algn="l">
              <a:lnSpc>
                <a:spcPts val="3062"/>
              </a:lnSpc>
            </a:pPr>
            <a:r>
              <a:rPr lang="en-US" sz="1874">
                <a:solidFill>
                  <a:srgbClr val="DAD8E9"/>
                </a:solidFill>
                <a:latin typeface="Mukta Light"/>
                <a:ea typeface="Mukta Light"/>
                <a:cs typeface="Mukta Light"/>
                <a:sym typeface="Mukta Light"/>
              </a:rPr>
              <a:t>Yüksek YZ maruziyetine rağmen otomasyon riski diğer sektörlere kıyasla daha düşüktür. Bu alanlarda YZ daha çok bir araç olarak kullanılmaktadır.</a:t>
            </a:r>
          </a:p>
        </p:txBody>
      </p:sp>
      <p:grpSp>
        <p:nvGrpSpPr>
          <p:cNvPr name="Group 27" id="27"/>
          <p:cNvGrpSpPr/>
          <p:nvPr/>
        </p:nvGrpSpPr>
        <p:grpSpPr>
          <a:xfrm rot="0">
            <a:off x="860672" y="6699497"/>
            <a:ext cx="9708654" cy="2558802"/>
            <a:chOff x="0" y="0"/>
            <a:chExt cx="12944872" cy="3411737"/>
          </a:xfrm>
        </p:grpSpPr>
        <p:sp>
          <p:nvSpPr>
            <p:cNvPr name="Freeform 28" id="28"/>
            <p:cNvSpPr/>
            <p:nvPr/>
          </p:nvSpPr>
          <p:spPr>
            <a:xfrm flipH="false" flipV="false" rot="0">
              <a:off x="0" y="0"/>
              <a:ext cx="12944856" cy="3411728"/>
            </a:xfrm>
            <a:custGeom>
              <a:avLst/>
              <a:gdLst/>
              <a:ahLst/>
              <a:cxnLst/>
              <a:rect r="r" b="b" t="t" l="l"/>
              <a:pathLst>
                <a:path h="3411728" w="12944856">
                  <a:moveTo>
                    <a:pt x="0" y="182880"/>
                  </a:moveTo>
                  <a:cubicBezTo>
                    <a:pt x="0" y="81915"/>
                    <a:pt x="81915" y="0"/>
                    <a:pt x="182880" y="0"/>
                  </a:cubicBezTo>
                  <a:lnTo>
                    <a:pt x="12761976" y="0"/>
                  </a:lnTo>
                  <a:cubicBezTo>
                    <a:pt x="12862940" y="0"/>
                    <a:pt x="12944856" y="81915"/>
                    <a:pt x="12944856" y="182880"/>
                  </a:cubicBezTo>
                  <a:lnTo>
                    <a:pt x="12944856" y="3228848"/>
                  </a:lnTo>
                  <a:cubicBezTo>
                    <a:pt x="12944856" y="3329813"/>
                    <a:pt x="12862940" y="3411728"/>
                    <a:pt x="12761976" y="3411728"/>
                  </a:cubicBezTo>
                  <a:lnTo>
                    <a:pt x="182880" y="3411728"/>
                  </a:lnTo>
                  <a:cubicBezTo>
                    <a:pt x="81915" y="3411728"/>
                    <a:pt x="0" y="3329813"/>
                    <a:pt x="0" y="3228848"/>
                  </a:cubicBezTo>
                  <a:close/>
                </a:path>
              </a:pathLst>
            </a:custGeom>
            <a:solidFill>
              <a:srgbClr val="0B0C23">
                <a:alpha val="90196"/>
              </a:srgbClr>
            </a:solidFill>
            <a:ln w="12700">
              <a:solidFill>
                <a:srgbClr val="000000"/>
              </a:solidFill>
            </a:ln>
          </p:spPr>
        </p:sp>
      </p:grpSp>
      <p:grpSp>
        <p:nvGrpSpPr>
          <p:cNvPr name="Group 29" id="29"/>
          <p:cNvGrpSpPr/>
          <p:nvPr/>
        </p:nvGrpSpPr>
        <p:grpSpPr>
          <a:xfrm rot="0">
            <a:off x="4110059" y="6589280"/>
            <a:ext cx="9708654" cy="114300"/>
            <a:chOff x="0" y="0"/>
            <a:chExt cx="12944872" cy="152400"/>
          </a:xfrm>
        </p:grpSpPr>
        <p:sp>
          <p:nvSpPr>
            <p:cNvPr name="Freeform 30" id="30"/>
            <p:cNvSpPr/>
            <p:nvPr/>
          </p:nvSpPr>
          <p:spPr>
            <a:xfrm flipH="false" flipV="false" rot="0">
              <a:off x="0" y="0"/>
              <a:ext cx="12944856" cy="152400"/>
            </a:xfrm>
            <a:custGeom>
              <a:avLst/>
              <a:gdLst/>
              <a:ahLst/>
              <a:cxnLst/>
              <a:rect r="r" b="b" t="t" l="l"/>
              <a:pathLst>
                <a:path h="152400" w="12944856">
                  <a:moveTo>
                    <a:pt x="0" y="76200"/>
                  </a:moveTo>
                  <a:cubicBezTo>
                    <a:pt x="0" y="34163"/>
                    <a:pt x="34163" y="0"/>
                    <a:pt x="76200" y="0"/>
                  </a:cubicBezTo>
                  <a:lnTo>
                    <a:pt x="12868656" y="0"/>
                  </a:lnTo>
                  <a:cubicBezTo>
                    <a:pt x="12910693" y="0"/>
                    <a:pt x="12944856" y="34163"/>
                    <a:pt x="12944856" y="76200"/>
                  </a:cubicBezTo>
                  <a:cubicBezTo>
                    <a:pt x="12944856" y="118237"/>
                    <a:pt x="12910693" y="152400"/>
                    <a:pt x="12868656" y="152400"/>
                  </a:cubicBezTo>
                  <a:lnTo>
                    <a:pt x="76200" y="152400"/>
                  </a:lnTo>
                  <a:cubicBezTo>
                    <a:pt x="34163" y="152400"/>
                    <a:pt x="0" y="118237"/>
                    <a:pt x="0" y="76200"/>
                  </a:cubicBezTo>
                  <a:close/>
                </a:path>
              </a:pathLst>
            </a:custGeom>
            <a:solidFill>
              <a:srgbClr val="A95B95"/>
            </a:solidFill>
            <a:ln w="12700">
              <a:solidFill>
                <a:srgbClr val="000000"/>
              </a:solidFill>
            </a:ln>
          </p:spPr>
        </p:sp>
      </p:grpSp>
      <p:grpSp>
        <p:nvGrpSpPr>
          <p:cNvPr name="Group 31" id="31"/>
          <p:cNvGrpSpPr/>
          <p:nvPr/>
        </p:nvGrpSpPr>
        <p:grpSpPr>
          <a:xfrm rot="0">
            <a:off x="3729601" y="6330702"/>
            <a:ext cx="737741" cy="737741"/>
            <a:chOff x="0" y="0"/>
            <a:chExt cx="983655" cy="983655"/>
          </a:xfrm>
        </p:grpSpPr>
        <p:sp>
          <p:nvSpPr>
            <p:cNvPr name="Freeform 32" id="32"/>
            <p:cNvSpPr/>
            <p:nvPr/>
          </p:nvSpPr>
          <p:spPr>
            <a:xfrm flipH="false" flipV="false" rot="0">
              <a:off x="0" y="0"/>
              <a:ext cx="983615" cy="983615"/>
            </a:xfrm>
            <a:custGeom>
              <a:avLst/>
              <a:gdLst/>
              <a:ahLst/>
              <a:cxnLst/>
              <a:rect r="r" b="b" t="t" l="l"/>
              <a:pathLst>
                <a:path h="983615" w="983615">
                  <a:moveTo>
                    <a:pt x="0" y="491871"/>
                  </a:moveTo>
                  <a:cubicBezTo>
                    <a:pt x="0" y="220218"/>
                    <a:pt x="220218" y="0"/>
                    <a:pt x="491871" y="0"/>
                  </a:cubicBezTo>
                  <a:cubicBezTo>
                    <a:pt x="763524" y="0"/>
                    <a:pt x="983615" y="220218"/>
                    <a:pt x="983615" y="491871"/>
                  </a:cubicBezTo>
                  <a:cubicBezTo>
                    <a:pt x="983615" y="763524"/>
                    <a:pt x="763397" y="983615"/>
                    <a:pt x="491871" y="983615"/>
                  </a:cubicBezTo>
                  <a:cubicBezTo>
                    <a:pt x="220345" y="983615"/>
                    <a:pt x="0" y="763397"/>
                    <a:pt x="0" y="491871"/>
                  </a:cubicBezTo>
                  <a:close/>
                </a:path>
              </a:pathLst>
            </a:custGeom>
            <a:solidFill>
              <a:srgbClr val="A95B95"/>
            </a:solidFill>
            <a:ln w="12700">
              <a:solidFill>
                <a:srgbClr val="000000"/>
              </a:solidFill>
            </a:ln>
          </p:spPr>
        </p:sp>
      </p:grpSp>
      <p:sp>
        <p:nvSpPr>
          <p:cNvPr name="Freeform 33" id="33" descr="preencoded.png"/>
          <p:cNvSpPr/>
          <p:nvPr/>
        </p:nvSpPr>
        <p:spPr>
          <a:xfrm flipH="false" flipV="false" rot="0">
            <a:off x="3934580" y="6502874"/>
            <a:ext cx="295126" cy="295126"/>
          </a:xfrm>
          <a:custGeom>
            <a:avLst/>
            <a:gdLst/>
            <a:ahLst/>
            <a:cxnLst/>
            <a:rect r="r" b="b" t="t" l="l"/>
            <a:pathLst>
              <a:path h="295126" w="295126">
                <a:moveTo>
                  <a:pt x="0" y="0"/>
                </a:moveTo>
                <a:lnTo>
                  <a:pt x="295126" y="0"/>
                </a:lnTo>
                <a:lnTo>
                  <a:pt x="295126" y="295126"/>
                </a:lnTo>
                <a:lnTo>
                  <a:pt x="0" y="295126"/>
                </a:lnTo>
                <a:lnTo>
                  <a:pt x="0" y="0"/>
                </a:lnTo>
                <a:close/>
              </a:path>
            </a:pathLst>
          </a:custGeom>
          <a:blipFill>
            <a:blip r:embed="rId9">
              <a:extLst>
                <a:ext uri="{96DAC541-7B7A-43D3-8B79-37D633B846F1}">
                  <asvg:svgBlip xmlns:asvg="http://schemas.microsoft.com/office/drawing/2016/SVG/main" r:embed="rId10"/>
                </a:ext>
              </a:extLst>
            </a:blip>
            <a:stretch>
              <a:fillRect l="-8064" t="0" r="-8064" b="0"/>
            </a:stretch>
          </a:blipFill>
        </p:spPr>
      </p:sp>
      <p:sp>
        <p:nvSpPr>
          <p:cNvPr name="TextBox 34" id="34"/>
          <p:cNvSpPr txBox="true"/>
          <p:nvPr/>
        </p:nvSpPr>
        <p:spPr>
          <a:xfrm rot="0">
            <a:off x="4384499" y="7419083"/>
            <a:ext cx="3647034" cy="138814"/>
          </a:xfrm>
          <a:prstGeom prst="rect">
            <a:avLst/>
          </a:prstGeom>
        </p:spPr>
        <p:txBody>
          <a:bodyPr anchor="t" rtlCol="false" tIns="0" lIns="0" bIns="0" rIns="0">
            <a:spAutoFit/>
          </a:bodyPr>
          <a:lstStyle/>
          <a:p>
            <a:pPr algn="l">
              <a:lnSpc>
                <a:spcPts val="2687"/>
              </a:lnSpc>
            </a:pPr>
            <a:r>
              <a:rPr lang="en-US" sz="2125" b="true">
                <a:solidFill>
                  <a:srgbClr val="DAD8E9"/>
                </a:solidFill>
                <a:latin typeface="Prompt Medium"/>
                <a:ea typeface="Prompt Medium"/>
                <a:cs typeface="Prompt Medium"/>
                <a:sym typeface="Prompt Medium"/>
              </a:rPr>
              <a:t>Riskli Sektörler</a:t>
            </a:r>
          </a:p>
        </p:txBody>
      </p:sp>
      <p:sp>
        <p:nvSpPr>
          <p:cNvPr name="TextBox 35" id="35"/>
          <p:cNvSpPr txBox="true"/>
          <p:nvPr/>
        </p:nvSpPr>
        <p:spPr>
          <a:xfrm rot="0">
            <a:off x="4384499" y="7906770"/>
            <a:ext cx="9159776" cy="1256705"/>
          </a:xfrm>
          <a:prstGeom prst="rect">
            <a:avLst/>
          </a:prstGeom>
        </p:spPr>
        <p:txBody>
          <a:bodyPr anchor="t" rtlCol="false" tIns="0" lIns="0" bIns="0" rIns="0">
            <a:spAutoFit/>
          </a:bodyPr>
          <a:lstStyle/>
          <a:p>
            <a:pPr algn="l">
              <a:lnSpc>
                <a:spcPts val="3062"/>
              </a:lnSpc>
            </a:pPr>
            <a:r>
              <a:rPr lang="en-US" sz="1874">
                <a:solidFill>
                  <a:srgbClr val="A95B95"/>
                </a:solidFill>
                <a:latin typeface="Mukta Light"/>
                <a:ea typeface="Mukta Light"/>
                <a:cs typeface="Mukta Light"/>
                <a:sym typeface="Mukta Light"/>
              </a:rPr>
              <a:t>Hizmet</a:t>
            </a:r>
            <a:r>
              <a:rPr lang="en-US" sz="1874">
                <a:solidFill>
                  <a:srgbClr val="DAD8E9"/>
                </a:solidFill>
                <a:latin typeface="Mukta Light"/>
                <a:ea typeface="Mukta Light"/>
                <a:cs typeface="Mukta Light"/>
                <a:sym typeface="Mukta Light"/>
              </a:rPr>
              <a:t> ve </a:t>
            </a:r>
            <a:r>
              <a:rPr lang="en-US" sz="1874">
                <a:solidFill>
                  <a:srgbClr val="A95B95"/>
                </a:solidFill>
                <a:latin typeface="Mukta Light"/>
                <a:ea typeface="Mukta Light"/>
                <a:cs typeface="Mukta Light"/>
                <a:sym typeface="Mukta Light"/>
              </a:rPr>
              <a:t>İdari</a:t>
            </a:r>
            <a:r>
              <a:rPr lang="en-US" sz="1874">
                <a:solidFill>
                  <a:srgbClr val="DAD8E9"/>
                </a:solidFill>
                <a:latin typeface="Mukta Light"/>
                <a:ea typeface="Mukta Light"/>
                <a:cs typeface="Mukta Light"/>
                <a:sym typeface="Mukta Light"/>
              </a:rPr>
              <a:t> gibi rutin görevlerin yoğun olduğu sektörlerde otomasyon riski belirgin şekilde yüksektir. Bu durum, tekrarlayan işlerin YZ ve otomasyon için kolay hedefler olduğunu göstermektedir.</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127791" y="-8014"/>
            <a:ext cx="18032419" cy="10295014"/>
            <a:chOff x="0" y="0"/>
            <a:chExt cx="24043225" cy="13726685"/>
          </a:xfrm>
        </p:grpSpPr>
        <p:sp>
          <p:nvSpPr>
            <p:cNvPr name="Freeform 7" id="7" descr="preencoded.png"/>
            <p:cNvSpPr/>
            <p:nvPr/>
          </p:nvSpPr>
          <p:spPr>
            <a:xfrm flipH="false" flipV="false" rot="0">
              <a:off x="0" y="0"/>
              <a:ext cx="24043260" cy="13726668"/>
            </a:xfrm>
            <a:custGeom>
              <a:avLst/>
              <a:gdLst/>
              <a:ahLst/>
              <a:cxnLst/>
              <a:rect r="r" b="b" t="t" l="l"/>
              <a:pathLst>
                <a:path h="13726668" w="24043260">
                  <a:moveTo>
                    <a:pt x="0" y="0"/>
                  </a:moveTo>
                  <a:lnTo>
                    <a:pt x="24043260" y="0"/>
                  </a:lnTo>
                  <a:lnTo>
                    <a:pt x="24043260" y="13726668"/>
                  </a:lnTo>
                  <a:lnTo>
                    <a:pt x="0" y="13726668"/>
                  </a:lnTo>
                  <a:lnTo>
                    <a:pt x="0" y="0"/>
                  </a:lnTo>
                  <a:close/>
                </a:path>
              </a:pathLst>
            </a:custGeom>
            <a:blipFill>
              <a:blip r:embed="rId3"/>
              <a:stretch>
                <a:fillRect l="0" t="-503" r="0" b="-503"/>
              </a:stretch>
            </a:blipFill>
          </p:spPr>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0" y="0"/>
            <a:ext cx="18288000" cy="2766269"/>
            <a:chOff x="0" y="0"/>
            <a:chExt cx="24384000" cy="3688358"/>
          </a:xfrm>
        </p:grpSpPr>
        <p:sp>
          <p:nvSpPr>
            <p:cNvPr name="Freeform 7" id="7" descr="preencoded.png"/>
            <p:cNvSpPr/>
            <p:nvPr/>
          </p:nvSpPr>
          <p:spPr>
            <a:xfrm flipH="false" flipV="false" rot="0">
              <a:off x="0" y="0"/>
              <a:ext cx="24384000" cy="3688334"/>
            </a:xfrm>
            <a:custGeom>
              <a:avLst/>
              <a:gdLst/>
              <a:ahLst/>
              <a:cxnLst/>
              <a:rect r="r" b="b" t="t" l="l"/>
              <a:pathLst>
                <a:path h="3688334" w="24384000">
                  <a:moveTo>
                    <a:pt x="0" y="0"/>
                  </a:moveTo>
                  <a:lnTo>
                    <a:pt x="24384000" y="0"/>
                  </a:lnTo>
                  <a:lnTo>
                    <a:pt x="24384000" y="3688334"/>
                  </a:lnTo>
                  <a:lnTo>
                    <a:pt x="0" y="3688334"/>
                  </a:lnTo>
                  <a:lnTo>
                    <a:pt x="0" y="0"/>
                  </a:lnTo>
                  <a:close/>
                </a:path>
              </a:pathLst>
            </a:custGeom>
            <a:blipFill>
              <a:blip r:embed="rId4"/>
              <a:stretch>
                <a:fillRect l="-72" t="0" r="-72" b="0"/>
              </a:stretch>
            </a:blipFill>
          </p:spPr>
        </p:sp>
      </p:grpSp>
      <p:sp>
        <p:nvSpPr>
          <p:cNvPr name="TextBox 8" id="8"/>
          <p:cNvSpPr txBox="true"/>
          <p:nvPr/>
        </p:nvSpPr>
        <p:spPr>
          <a:xfrm rot="0">
            <a:off x="774501" y="3530650"/>
            <a:ext cx="13397210" cy="633710"/>
          </a:xfrm>
          <a:prstGeom prst="rect">
            <a:avLst/>
          </a:prstGeom>
        </p:spPr>
        <p:txBody>
          <a:bodyPr anchor="t" rtlCol="false" tIns="0" lIns="0" bIns="0" rIns="0">
            <a:spAutoFit/>
          </a:bodyPr>
          <a:lstStyle/>
          <a:p>
            <a:pPr algn="l">
              <a:lnSpc>
                <a:spcPts val="4812"/>
              </a:lnSpc>
            </a:pPr>
            <a:r>
              <a:rPr lang="en-US" sz="3812" b="true">
                <a:solidFill>
                  <a:srgbClr val="C6BFEE"/>
                </a:solidFill>
                <a:latin typeface="Prompt Medium"/>
                <a:ea typeface="Prompt Medium"/>
                <a:cs typeface="Prompt Medium"/>
                <a:sym typeface="Prompt Medium"/>
              </a:rPr>
              <a:t>Gelecekte Talebi En Çok Artacak ve Azalacak Meslekler</a:t>
            </a:r>
          </a:p>
        </p:txBody>
      </p:sp>
      <p:sp>
        <p:nvSpPr>
          <p:cNvPr name="TextBox 9" id="9"/>
          <p:cNvSpPr txBox="true"/>
          <p:nvPr/>
        </p:nvSpPr>
        <p:spPr>
          <a:xfrm rot="0">
            <a:off x="774501" y="4429571"/>
            <a:ext cx="16738998" cy="420738"/>
          </a:xfrm>
          <a:prstGeom prst="rect">
            <a:avLst/>
          </a:prstGeom>
        </p:spPr>
        <p:txBody>
          <a:bodyPr anchor="t" rtlCol="false" tIns="0" lIns="0" bIns="0" rIns="0">
            <a:spAutoFit/>
          </a:bodyPr>
          <a:lstStyle/>
          <a:p>
            <a:pPr algn="l">
              <a:lnSpc>
                <a:spcPts val="2749"/>
              </a:lnSpc>
            </a:pPr>
            <a:r>
              <a:rPr lang="en-US" sz="1687">
                <a:solidFill>
                  <a:srgbClr val="DAD8E9"/>
                </a:solidFill>
                <a:latin typeface="Mukta Light"/>
                <a:ea typeface="Mukta Light"/>
                <a:cs typeface="Mukta Light"/>
                <a:sym typeface="Mukta Light"/>
              </a:rPr>
              <a:t>İş gücü piyasasında yaşanan bu dönüşümde, bazı meslekler yükselişe geçerken, bazıları için talep düşüşü kaçınılmaz görünmektedir. İşte gelecek talep değişimi beklentileri:</a:t>
            </a:r>
          </a:p>
        </p:txBody>
      </p:sp>
      <p:grpSp>
        <p:nvGrpSpPr>
          <p:cNvPr name="Group 10" id="10"/>
          <p:cNvGrpSpPr/>
          <p:nvPr/>
        </p:nvGrpSpPr>
        <p:grpSpPr>
          <a:xfrm rot="0">
            <a:off x="769739" y="5094386"/>
            <a:ext cx="5441602" cy="673448"/>
            <a:chOff x="0" y="0"/>
            <a:chExt cx="7255470" cy="897930"/>
          </a:xfrm>
        </p:grpSpPr>
        <p:sp>
          <p:nvSpPr>
            <p:cNvPr name="Freeform 11" id="11"/>
            <p:cNvSpPr/>
            <p:nvPr/>
          </p:nvSpPr>
          <p:spPr>
            <a:xfrm flipH="false" flipV="false" rot="0">
              <a:off x="6350" y="6350"/>
              <a:ext cx="7242810" cy="885190"/>
            </a:xfrm>
            <a:custGeom>
              <a:avLst/>
              <a:gdLst/>
              <a:ahLst/>
              <a:cxnLst/>
              <a:rect r="r" b="b" t="t" l="l"/>
              <a:pathLst>
                <a:path h="885190" w="7242810">
                  <a:moveTo>
                    <a:pt x="0" y="442595"/>
                  </a:moveTo>
                  <a:cubicBezTo>
                    <a:pt x="0" y="198120"/>
                    <a:pt x="200660" y="0"/>
                    <a:pt x="448183" y="0"/>
                  </a:cubicBezTo>
                  <a:lnTo>
                    <a:pt x="6794627" y="0"/>
                  </a:lnTo>
                  <a:cubicBezTo>
                    <a:pt x="7042150" y="0"/>
                    <a:pt x="7242810" y="198120"/>
                    <a:pt x="7242810" y="442595"/>
                  </a:cubicBezTo>
                  <a:cubicBezTo>
                    <a:pt x="7242810" y="687070"/>
                    <a:pt x="7042150" y="885190"/>
                    <a:pt x="6794627" y="885190"/>
                  </a:cubicBezTo>
                  <a:lnTo>
                    <a:pt x="448183" y="885190"/>
                  </a:lnTo>
                  <a:cubicBezTo>
                    <a:pt x="200660" y="885190"/>
                    <a:pt x="0" y="687070"/>
                    <a:pt x="0" y="442595"/>
                  </a:cubicBezTo>
                  <a:close/>
                </a:path>
              </a:pathLst>
            </a:custGeom>
            <a:solidFill>
              <a:srgbClr val="542C49"/>
            </a:solidFill>
            <a:ln w="12700">
              <a:solidFill>
                <a:srgbClr val="000000"/>
              </a:solidFill>
            </a:ln>
          </p:spPr>
        </p:sp>
        <p:sp>
          <p:nvSpPr>
            <p:cNvPr name="Freeform 12" id="12"/>
            <p:cNvSpPr/>
            <p:nvPr/>
          </p:nvSpPr>
          <p:spPr>
            <a:xfrm flipH="false" flipV="false" rot="0">
              <a:off x="0" y="0"/>
              <a:ext cx="7255510" cy="897890"/>
            </a:xfrm>
            <a:custGeom>
              <a:avLst/>
              <a:gdLst/>
              <a:ahLst/>
              <a:cxnLst/>
              <a:rect r="r" b="b" t="t" l="l"/>
              <a:pathLst>
                <a:path h="897890" w="7255510">
                  <a:moveTo>
                    <a:pt x="0" y="448945"/>
                  </a:moveTo>
                  <a:cubicBezTo>
                    <a:pt x="0" y="200914"/>
                    <a:pt x="203581" y="0"/>
                    <a:pt x="454533" y="0"/>
                  </a:cubicBezTo>
                  <a:lnTo>
                    <a:pt x="6800977" y="0"/>
                  </a:lnTo>
                  <a:lnTo>
                    <a:pt x="6800977" y="6350"/>
                  </a:lnTo>
                  <a:lnTo>
                    <a:pt x="6800977" y="0"/>
                  </a:lnTo>
                  <a:cubicBezTo>
                    <a:pt x="7051929" y="0"/>
                    <a:pt x="7255510" y="200914"/>
                    <a:pt x="7255510" y="448945"/>
                  </a:cubicBezTo>
                  <a:lnTo>
                    <a:pt x="7249160" y="448945"/>
                  </a:lnTo>
                  <a:lnTo>
                    <a:pt x="7255510" y="448945"/>
                  </a:lnTo>
                  <a:lnTo>
                    <a:pt x="7249160" y="448945"/>
                  </a:lnTo>
                  <a:lnTo>
                    <a:pt x="7255510" y="448945"/>
                  </a:lnTo>
                  <a:cubicBezTo>
                    <a:pt x="7255510" y="696976"/>
                    <a:pt x="7051929" y="897890"/>
                    <a:pt x="6800977" y="897890"/>
                  </a:cubicBezTo>
                  <a:lnTo>
                    <a:pt x="6800977" y="891540"/>
                  </a:lnTo>
                  <a:lnTo>
                    <a:pt x="6800977"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0977" y="885190"/>
                  </a:lnTo>
                  <a:cubicBezTo>
                    <a:pt x="7045071" y="885190"/>
                    <a:pt x="7242810" y="689737"/>
                    <a:pt x="7242810" y="448945"/>
                  </a:cubicBezTo>
                  <a:cubicBezTo>
                    <a:pt x="7242810" y="208153"/>
                    <a:pt x="7045071" y="12700"/>
                    <a:pt x="6800977" y="12700"/>
                  </a:cubicBezTo>
                  <a:lnTo>
                    <a:pt x="454533" y="12700"/>
                  </a:lnTo>
                  <a:lnTo>
                    <a:pt x="454533" y="6350"/>
                  </a:lnTo>
                  <a:lnTo>
                    <a:pt x="454533" y="12700"/>
                  </a:lnTo>
                  <a:cubicBezTo>
                    <a:pt x="210439" y="12700"/>
                    <a:pt x="12700" y="208153"/>
                    <a:pt x="12700" y="448945"/>
                  </a:cubicBezTo>
                  <a:close/>
                </a:path>
              </a:pathLst>
            </a:custGeom>
            <a:solidFill>
              <a:srgbClr val="6D4562"/>
            </a:solidFill>
            <a:ln w="12700">
              <a:solidFill>
                <a:srgbClr val="000000"/>
              </a:solidFill>
            </a:ln>
          </p:spPr>
        </p:sp>
      </p:grpSp>
      <p:sp>
        <p:nvSpPr>
          <p:cNvPr name="Freeform 13" id="13" descr="preencoded.png"/>
          <p:cNvSpPr/>
          <p:nvPr/>
        </p:nvSpPr>
        <p:spPr>
          <a:xfrm flipH="false" flipV="false" rot="0">
            <a:off x="3324522" y="5265092"/>
            <a:ext cx="331886" cy="331886"/>
          </a:xfrm>
          <a:custGeom>
            <a:avLst/>
            <a:gdLst/>
            <a:ahLst/>
            <a:cxnLst/>
            <a:rect r="r" b="b" t="t" l="l"/>
            <a:pathLst>
              <a:path h="331886" w="331886">
                <a:moveTo>
                  <a:pt x="0" y="0"/>
                </a:moveTo>
                <a:lnTo>
                  <a:pt x="331887" y="0"/>
                </a:lnTo>
                <a:lnTo>
                  <a:pt x="331887" y="331887"/>
                </a:lnTo>
                <a:lnTo>
                  <a:pt x="0" y="3318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995809" y="5974854"/>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AI Güvenlik Uzmanı</a:t>
            </a:r>
          </a:p>
        </p:txBody>
      </p:sp>
      <p:sp>
        <p:nvSpPr>
          <p:cNvPr name="TextBox 15" id="15"/>
          <p:cNvSpPr txBox="true"/>
          <p:nvPr/>
        </p:nvSpPr>
        <p:spPr>
          <a:xfrm rot="0">
            <a:off x="995809" y="6357789"/>
            <a:ext cx="4989462" cy="420737"/>
          </a:xfrm>
          <a:prstGeom prst="rect">
            <a:avLst/>
          </a:prstGeom>
        </p:spPr>
        <p:txBody>
          <a:bodyPr anchor="t" rtlCol="false" tIns="0" lIns="0" bIns="0" rIns="0">
            <a:spAutoFit/>
          </a:bodyPr>
          <a:lstStyle/>
          <a:p>
            <a:pPr algn="l">
              <a:lnSpc>
                <a:spcPts val="2749"/>
              </a:lnSpc>
            </a:pPr>
            <a:r>
              <a:rPr lang="en-US" sz="1687">
                <a:solidFill>
                  <a:srgbClr val="A95B95"/>
                </a:solidFill>
                <a:latin typeface="Mukta Light"/>
                <a:ea typeface="Mukta Light"/>
                <a:cs typeface="Mukta Light"/>
                <a:sym typeface="Mukta Light"/>
              </a:rPr>
              <a:t>+%48</a:t>
            </a:r>
            <a:r>
              <a:rPr lang="en-US" sz="1687">
                <a:solidFill>
                  <a:srgbClr val="DAD8E9"/>
                </a:solidFill>
                <a:latin typeface="Mukta Light"/>
                <a:ea typeface="Mukta Light"/>
                <a:cs typeface="Mukta Light"/>
                <a:sym typeface="Mukta Light"/>
              </a:rPr>
              <a:t> talep artışı bekleniyor.</a:t>
            </a:r>
          </a:p>
        </p:txBody>
      </p:sp>
      <p:grpSp>
        <p:nvGrpSpPr>
          <p:cNvPr name="Group 16" id="16"/>
          <p:cNvGrpSpPr/>
          <p:nvPr/>
        </p:nvGrpSpPr>
        <p:grpSpPr>
          <a:xfrm rot="0">
            <a:off x="6423124" y="5094386"/>
            <a:ext cx="5441602" cy="673448"/>
            <a:chOff x="0" y="0"/>
            <a:chExt cx="7255470" cy="897930"/>
          </a:xfrm>
        </p:grpSpPr>
        <p:sp>
          <p:nvSpPr>
            <p:cNvPr name="Freeform 17" id="17"/>
            <p:cNvSpPr/>
            <p:nvPr/>
          </p:nvSpPr>
          <p:spPr>
            <a:xfrm flipH="false" flipV="false" rot="0">
              <a:off x="6350" y="6350"/>
              <a:ext cx="7242810" cy="885190"/>
            </a:xfrm>
            <a:custGeom>
              <a:avLst/>
              <a:gdLst/>
              <a:ahLst/>
              <a:cxnLst/>
              <a:rect r="r" b="b" t="t" l="l"/>
              <a:pathLst>
                <a:path h="885190" w="7242810">
                  <a:moveTo>
                    <a:pt x="0" y="442595"/>
                  </a:moveTo>
                  <a:cubicBezTo>
                    <a:pt x="0" y="198120"/>
                    <a:pt x="200660" y="0"/>
                    <a:pt x="448183" y="0"/>
                  </a:cubicBezTo>
                  <a:lnTo>
                    <a:pt x="6794627" y="0"/>
                  </a:lnTo>
                  <a:cubicBezTo>
                    <a:pt x="7042150" y="0"/>
                    <a:pt x="7242810" y="198120"/>
                    <a:pt x="7242810" y="442595"/>
                  </a:cubicBezTo>
                  <a:cubicBezTo>
                    <a:pt x="7242810" y="687070"/>
                    <a:pt x="7042150" y="885190"/>
                    <a:pt x="6794627" y="885190"/>
                  </a:cubicBezTo>
                  <a:lnTo>
                    <a:pt x="448183" y="885190"/>
                  </a:lnTo>
                  <a:cubicBezTo>
                    <a:pt x="200660" y="885190"/>
                    <a:pt x="0" y="687070"/>
                    <a:pt x="0" y="442595"/>
                  </a:cubicBezTo>
                  <a:close/>
                </a:path>
              </a:pathLst>
            </a:custGeom>
            <a:solidFill>
              <a:srgbClr val="542C49"/>
            </a:solidFill>
            <a:ln w="12700">
              <a:solidFill>
                <a:srgbClr val="000000"/>
              </a:solidFill>
            </a:ln>
          </p:spPr>
        </p:sp>
        <p:sp>
          <p:nvSpPr>
            <p:cNvPr name="Freeform 18" id="18"/>
            <p:cNvSpPr/>
            <p:nvPr/>
          </p:nvSpPr>
          <p:spPr>
            <a:xfrm flipH="false" flipV="false" rot="0">
              <a:off x="0" y="0"/>
              <a:ext cx="7255510" cy="897890"/>
            </a:xfrm>
            <a:custGeom>
              <a:avLst/>
              <a:gdLst/>
              <a:ahLst/>
              <a:cxnLst/>
              <a:rect r="r" b="b" t="t" l="l"/>
              <a:pathLst>
                <a:path h="897890" w="7255510">
                  <a:moveTo>
                    <a:pt x="0" y="448945"/>
                  </a:moveTo>
                  <a:cubicBezTo>
                    <a:pt x="0" y="200914"/>
                    <a:pt x="203581" y="0"/>
                    <a:pt x="454533" y="0"/>
                  </a:cubicBezTo>
                  <a:lnTo>
                    <a:pt x="6800977" y="0"/>
                  </a:lnTo>
                  <a:lnTo>
                    <a:pt x="6800977" y="6350"/>
                  </a:lnTo>
                  <a:lnTo>
                    <a:pt x="6800977" y="0"/>
                  </a:lnTo>
                  <a:cubicBezTo>
                    <a:pt x="7051929" y="0"/>
                    <a:pt x="7255510" y="200914"/>
                    <a:pt x="7255510" y="448945"/>
                  </a:cubicBezTo>
                  <a:lnTo>
                    <a:pt x="7249160" y="448945"/>
                  </a:lnTo>
                  <a:lnTo>
                    <a:pt x="7255510" y="448945"/>
                  </a:lnTo>
                  <a:lnTo>
                    <a:pt x="7249160" y="448945"/>
                  </a:lnTo>
                  <a:lnTo>
                    <a:pt x="7255510" y="448945"/>
                  </a:lnTo>
                  <a:cubicBezTo>
                    <a:pt x="7255510" y="696976"/>
                    <a:pt x="7051929" y="897890"/>
                    <a:pt x="6800977" y="897890"/>
                  </a:cubicBezTo>
                  <a:lnTo>
                    <a:pt x="6800977" y="891540"/>
                  </a:lnTo>
                  <a:lnTo>
                    <a:pt x="6800977"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0977" y="885190"/>
                  </a:lnTo>
                  <a:cubicBezTo>
                    <a:pt x="7045071" y="885190"/>
                    <a:pt x="7242810" y="689737"/>
                    <a:pt x="7242810" y="448945"/>
                  </a:cubicBezTo>
                  <a:cubicBezTo>
                    <a:pt x="7242810" y="208153"/>
                    <a:pt x="7045071" y="12700"/>
                    <a:pt x="6800977" y="12700"/>
                  </a:cubicBezTo>
                  <a:lnTo>
                    <a:pt x="454533" y="12700"/>
                  </a:lnTo>
                  <a:lnTo>
                    <a:pt x="454533" y="6350"/>
                  </a:lnTo>
                  <a:lnTo>
                    <a:pt x="454533" y="12700"/>
                  </a:lnTo>
                  <a:cubicBezTo>
                    <a:pt x="210439" y="12700"/>
                    <a:pt x="12700" y="208153"/>
                    <a:pt x="12700" y="448945"/>
                  </a:cubicBezTo>
                  <a:close/>
                </a:path>
              </a:pathLst>
            </a:custGeom>
            <a:solidFill>
              <a:srgbClr val="6D4562"/>
            </a:solidFill>
            <a:ln w="12700">
              <a:solidFill>
                <a:srgbClr val="000000"/>
              </a:solidFill>
            </a:ln>
          </p:spPr>
        </p:sp>
      </p:grpSp>
      <p:sp>
        <p:nvSpPr>
          <p:cNvPr name="Freeform 19" id="19" descr="preencoded.png"/>
          <p:cNvSpPr/>
          <p:nvPr/>
        </p:nvSpPr>
        <p:spPr>
          <a:xfrm flipH="false" flipV="false" rot="0">
            <a:off x="8977907" y="5265092"/>
            <a:ext cx="331886" cy="331886"/>
          </a:xfrm>
          <a:custGeom>
            <a:avLst/>
            <a:gdLst/>
            <a:ahLst/>
            <a:cxnLst/>
            <a:rect r="r" b="b" t="t" l="l"/>
            <a:pathLst>
              <a:path h="331886" w="331886">
                <a:moveTo>
                  <a:pt x="0" y="0"/>
                </a:moveTo>
                <a:lnTo>
                  <a:pt x="331887" y="0"/>
                </a:lnTo>
                <a:lnTo>
                  <a:pt x="331887" y="331887"/>
                </a:lnTo>
                <a:lnTo>
                  <a:pt x="0" y="331887"/>
                </a:lnTo>
                <a:lnTo>
                  <a:pt x="0" y="0"/>
                </a:lnTo>
                <a:close/>
              </a:path>
            </a:pathLst>
          </a:custGeom>
          <a:blipFill>
            <a:blip r:embed="rId7">
              <a:extLst>
                <a:ext uri="{96DAC541-7B7A-43D3-8B79-37D633B846F1}">
                  <asvg:svgBlip xmlns:asvg="http://schemas.microsoft.com/office/drawing/2016/SVG/main" r:embed="rId8"/>
                </a:ext>
              </a:extLst>
            </a:blip>
            <a:stretch>
              <a:fillRect l="-1428" t="0" r="-1428" b="0"/>
            </a:stretch>
          </a:blipFill>
        </p:spPr>
      </p:sp>
      <p:sp>
        <p:nvSpPr>
          <p:cNvPr name="TextBox 20" id="20"/>
          <p:cNvSpPr txBox="true"/>
          <p:nvPr/>
        </p:nvSpPr>
        <p:spPr>
          <a:xfrm rot="0">
            <a:off x="6649194" y="5974854"/>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AI Etiği Uzmanı</a:t>
            </a:r>
          </a:p>
        </p:txBody>
      </p:sp>
      <p:sp>
        <p:nvSpPr>
          <p:cNvPr name="TextBox 21" id="21"/>
          <p:cNvSpPr txBox="true"/>
          <p:nvPr/>
        </p:nvSpPr>
        <p:spPr>
          <a:xfrm rot="0">
            <a:off x="6649194" y="6357789"/>
            <a:ext cx="4989462" cy="420737"/>
          </a:xfrm>
          <a:prstGeom prst="rect">
            <a:avLst/>
          </a:prstGeom>
        </p:spPr>
        <p:txBody>
          <a:bodyPr anchor="t" rtlCol="false" tIns="0" lIns="0" bIns="0" rIns="0">
            <a:spAutoFit/>
          </a:bodyPr>
          <a:lstStyle/>
          <a:p>
            <a:pPr algn="l">
              <a:lnSpc>
                <a:spcPts val="2749"/>
              </a:lnSpc>
            </a:pPr>
            <a:r>
              <a:rPr lang="en-US" sz="1687">
                <a:solidFill>
                  <a:srgbClr val="A95B95"/>
                </a:solidFill>
                <a:latin typeface="Mukta Light"/>
                <a:ea typeface="Mukta Light"/>
                <a:cs typeface="Mukta Light"/>
                <a:sym typeface="Mukta Light"/>
              </a:rPr>
              <a:t>+%45</a:t>
            </a:r>
            <a:r>
              <a:rPr lang="en-US" sz="1687">
                <a:solidFill>
                  <a:srgbClr val="DAD8E9"/>
                </a:solidFill>
                <a:latin typeface="Mukta Light"/>
                <a:ea typeface="Mukta Light"/>
                <a:cs typeface="Mukta Light"/>
                <a:sym typeface="Mukta Light"/>
              </a:rPr>
              <a:t> talep artışı öngörülüyor.</a:t>
            </a:r>
          </a:p>
        </p:txBody>
      </p:sp>
      <p:grpSp>
        <p:nvGrpSpPr>
          <p:cNvPr name="Group 22" id="22"/>
          <p:cNvGrpSpPr/>
          <p:nvPr/>
        </p:nvGrpSpPr>
        <p:grpSpPr>
          <a:xfrm rot="0">
            <a:off x="12076510" y="5094386"/>
            <a:ext cx="5441751" cy="673448"/>
            <a:chOff x="0" y="0"/>
            <a:chExt cx="7255668" cy="897930"/>
          </a:xfrm>
        </p:grpSpPr>
        <p:sp>
          <p:nvSpPr>
            <p:cNvPr name="Freeform 23" id="23"/>
            <p:cNvSpPr/>
            <p:nvPr/>
          </p:nvSpPr>
          <p:spPr>
            <a:xfrm flipH="false" flipV="false" rot="0">
              <a:off x="6350" y="6350"/>
              <a:ext cx="7242937" cy="885190"/>
            </a:xfrm>
            <a:custGeom>
              <a:avLst/>
              <a:gdLst/>
              <a:ahLst/>
              <a:cxnLst/>
              <a:rect r="r" b="b" t="t" l="l"/>
              <a:pathLst>
                <a:path h="885190" w="7242937">
                  <a:moveTo>
                    <a:pt x="0" y="442595"/>
                  </a:moveTo>
                  <a:cubicBezTo>
                    <a:pt x="0" y="198120"/>
                    <a:pt x="200660" y="0"/>
                    <a:pt x="448183" y="0"/>
                  </a:cubicBezTo>
                  <a:lnTo>
                    <a:pt x="6794754" y="0"/>
                  </a:lnTo>
                  <a:cubicBezTo>
                    <a:pt x="7042277" y="0"/>
                    <a:pt x="7242937" y="198120"/>
                    <a:pt x="7242937" y="442595"/>
                  </a:cubicBezTo>
                  <a:cubicBezTo>
                    <a:pt x="7242937" y="687070"/>
                    <a:pt x="7042277" y="885190"/>
                    <a:pt x="6794754" y="885190"/>
                  </a:cubicBezTo>
                  <a:lnTo>
                    <a:pt x="448183" y="885190"/>
                  </a:lnTo>
                  <a:cubicBezTo>
                    <a:pt x="200660" y="885190"/>
                    <a:pt x="0" y="687070"/>
                    <a:pt x="0" y="442595"/>
                  </a:cubicBezTo>
                  <a:close/>
                </a:path>
              </a:pathLst>
            </a:custGeom>
            <a:solidFill>
              <a:srgbClr val="542C49"/>
            </a:solidFill>
            <a:ln w="12700">
              <a:solidFill>
                <a:srgbClr val="000000"/>
              </a:solidFill>
            </a:ln>
          </p:spPr>
        </p:sp>
        <p:sp>
          <p:nvSpPr>
            <p:cNvPr name="Freeform 24" id="24"/>
            <p:cNvSpPr/>
            <p:nvPr/>
          </p:nvSpPr>
          <p:spPr>
            <a:xfrm flipH="false" flipV="false" rot="0">
              <a:off x="0" y="0"/>
              <a:ext cx="7255637" cy="897890"/>
            </a:xfrm>
            <a:custGeom>
              <a:avLst/>
              <a:gdLst/>
              <a:ahLst/>
              <a:cxnLst/>
              <a:rect r="r" b="b" t="t" l="l"/>
              <a:pathLst>
                <a:path h="897890" w="7255637">
                  <a:moveTo>
                    <a:pt x="0" y="448945"/>
                  </a:moveTo>
                  <a:cubicBezTo>
                    <a:pt x="0" y="200914"/>
                    <a:pt x="203581" y="0"/>
                    <a:pt x="454533" y="0"/>
                  </a:cubicBezTo>
                  <a:lnTo>
                    <a:pt x="6801104" y="0"/>
                  </a:lnTo>
                  <a:lnTo>
                    <a:pt x="6801104" y="6350"/>
                  </a:lnTo>
                  <a:lnTo>
                    <a:pt x="6801104" y="0"/>
                  </a:lnTo>
                  <a:cubicBezTo>
                    <a:pt x="7052056" y="0"/>
                    <a:pt x="7255637" y="200914"/>
                    <a:pt x="7255637" y="448945"/>
                  </a:cubicBezTo>
                  <a:lnTo>
                    <a:pt x="7249287" y="448945"/>
                  </a:lnTo>
                  <a:lnTo>
                    <a:pt x="7255637" y="448945"/>
                  </a:lnTo>
                  <a:lnTo>
                    <a:pt x="7249287" y="448945"/>
                  </a:lnTo>
                  <a:lnTo>
                    <a:pt x="7255637" y="448945"/>
                  </a:lnTo>
                  <a:cubicBezTo>
                    <a:pt x="7255637" y="696976"/>
                    <a:pt x="7052056" y="897890"/>
                    <a:pt x="6801104" y="897890"/>
                  </a:cubicBezTo>
                  <a:lnTo>
                    <a:pt x="6801104" y="891540"/>
                  </a:lnTo>
                  <a:lnTo>
                    <a:pt x="6801104"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1104" y="885190"/>
                  </a:lnTo>
                  <a:cubicBezTo>
                    <a:pt x="7045198" y="885190"/>
                    <a:pt x="7242937" y="689737"/>
                    <a:pt x="7242937" y="448945"/>
                  </a:cubicBezTo>
                  <a:cubicBezTo>
                    <a:pt x="7242937" y="208153"/>
                    <a:pt x="7045198" y="12700"/>
                    <a:pt x="6801104" y="12700"/>
                  </a:cubicBezTo>
                  <a:lnTo>
                    <a:pt x="454533" y="12700"/>
                  </a:lnTo>
                  <a:lnTo>
                    <a:pt x="454533" y="6350"/>
                  </a:lnTo>
                  <a:lnTo>
                    <a:pt x="454533" y="12700"/>
                  </a:lnTo>
                  <a:cubicBezTo>
                    <a:pt x="210439" y="12700"/>
                    <a:pt x="12700" y="208153"/>
                    <a:pt x="12700" y="448945"/>
                  </a:cubicBezTo>
                  <a:close/>
                </a:path>
              </a:pathLst>
            </a:custGeom>
            <a:solidFill>
              <a:srgbClr val="6D4562"/>
            </a:solidFill>
            <a:ln w="12700">
              <a:solidFill>
                <a:srgbClr val="000000"/>
              </a:solidFill>
            </a:ln>
          </p:spPr>
        </p:sp>
      </p:grpSp>
      <p:sp>
        <p:nvSpPr>
          <p:cNvPr name="Freeform 25" id="25" descr="preencoded.png"/>
          <p:cNvSpPr/>
          <p:nvPr/>
        </p:nvSpPr>
        <p:spPr>
          <a:xfrm flipH="false" flipV="false" rot="0">
            <a:off x="14631441" y="5265092"/>
            <a:ext cx="331886" cy="331886"/>
          </a:xfrm>
          <a:custGeom>
            <a:avLst/>
            <a:gdLst/>
            <a:ahLst/>
            <a:cxnLst/>
            <a:rect r="r" b="b" t="t" l="l"/>
            <a:pathLst>
              <a:path h="331886" w="331886">
                <a:moveTo>
                  <a:pt x="0" y="0"/>
                </a:moveTo>
                <a:lnTo>
                  <a:pt x="331886" y="0"/>
                </a:lnTo>
                <a:lnTo>
                  <a:pt x="331886" y="331887"/>
                </a:lnTo>
                <a:lnTo>
                  <a:pt x="0" y="331887"/>
                </a:lnTo>
                <a:lnTo>
                  <a:pt x="0" y="0"/>
                </a:lnTo>
                <a:close/>
              </a:path>
            </a:pathLst>
          </a:custGeom>
          <a:blipFill>
            <a:blip r:embed="rId9">
              <a:extLst>
                <a:ext uri="{96DAC541-7B7A-43D3-8B79-37D633B846F1}">
                  <asvg:svgBlip xmlns:asvg="http://schemas.microsoft.com/office/drawing/2016/SVG/main" r:embed="rId10"/>
                </a:ext>
              </a:extLst>
            </a:blip>
            <a:stretch>
              <a:fillRect l="0" t="-2857" r="0" b="-2857"/>
            </a:stretch>
          </a:blipFill>
        </p:spPr>
      </p:sp>
      <p:sp>
        <p:nvSpPr>
          <p:cNvPr name="TextBox 26" id="26"/>
          <p:cNvSpPr txBox="true"/>
          <p:nvPr/>
        </p:nvSpPr>
        <p:spPr>
          <a:xfrm rot="0">
            <a:off x="12302579" y="5974854"/>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Veri Bilimcisi</a:t>
            </a:r>
          </a:p>
        </p:txBody>
      </p:sp>
      <p:sp>
        <p:nvSpPr>
          <p:cNvPr name="TextBox 27" id="27"/>
          <p:cNvSpPr txBox="true"/>
          <p:nvPr/>
        </p:nvSpPr>
        <p:spPr>
          <a:xfrm rot="0">
            <a:off x="12302579" y="6357789"/>
            <a:ext cx="4989611" cy="420737"/>
          </a:xfrm>
          <a:prstGeom prst="rect">
            <a:avLst/>
          </a:prstGeom>
        </p:spPr>
        <p:txBody>
          <a:bodyPr anchor="t" rtlCol="false" tIns="0" lIns="0" bIns="0" rIns="0">
            <a:spAutoFit/>
          </a:bodyPr>
          <a:lstStyle/>
          <a:p>
            <a:pPr algn="l">
              <a:lnSpc>
                <a:spcPts val="2749"/>
              </a:lnSpc>
            </a:pPr>
            <a:r>
              <a:rPr lang="en-US" sz="1687">
                <a:solidFill>
                  <a:srgbClr val="A95B95"/>
                </a:solidFill>
                <a:latin typeface="Mukta Light"/>
                <a:ea typeface="Mukta Light"/>
                <a:cs typeface="Mukta Light"/>
                <a:sym typeface="Mukta Light"/>
              </a:rPr>
              <a:t>+%30</a:t>
            </a:r>
            <a:r>
              <a:rPr lang="en-US" sz="1687">
                <a:solidFill>
                  <a:srgbClr val="DAD8E9"/>
                </a:solidFill>
                <a:latin typeface="Mukta Light"/>
                <a:ea typeface="Mukta Light"/>
                <a:cs typeface="Mukta Light"/>
                <a:sym typeface="Mukta Light"/>
              </a:rPr>
              <a:t> talep artışı ile öne çıkıyor.</a:t>
            </a:r>
          </a:p>
        </p:txBody>
      </p:sp>
      <p:grpSp>
        <p:nvGrpSpPr>
          <p:cNvPr name="Group 28" id="28"/>
          <p:cNvGrpSpPr/>
          <p:nvPr/>
        </p:nvGrpSpPr>
        <p:grpSpPr>
          <a:xfrm rot="0">
            <a:off x="769739" y="7243911"/>
            <a:ext cx="5441602" cy="673448"/>
            <a:chOff x="0" y="0"/>
            <a:chExt cx="7255470" cy="897930"/>
          </a:xfrm>
        </p:grpSpPr>
        <p:sp>
          <p:nvSpPr>
            <p:cNvPr name="Freeform 29" id="29"/>
            <p:cNvSpPr/>
            <p:nvPr/>
          </p:nvSpPr>
          <p:spPr>
            <a:xfrm flipH="false" flipV="false" rot="0">
              <a:off x="6350" y="6350"/>
              <a:ext cx="7242810" cy="885190"/>
            </a:xfrm>
            <a:custGeom>
              <a:avLst/>
              <a:gdLst/>
              <a:ahLst/>
              <a:cxnLst/>
              <a:rect r="r" b="b" t="t" l="l"/>
              <a:pathLst>
                <a:path h="885190" w="7242810">
                  <a:moveTo>
                    <a:pt x="0" y="442595"/>
                  </a:moveTo>
                  <a:cubicBezTo>
                    <a:pt x="0" y="198120"/>
                    <a:pt x="200660" y="0"/>
                    <a:pt x="448183" y="0"/>
                  </a:cubicBezTo>
                  <a:lnTo>
                    <a:pt x="6794627" y="0"/>
                  </a:lnTo>
                  <a:cubicBezTo>
                    <a:pt x="7042150" y="0"/>
                    <a:pt x="7242810" y="198120"/>
                    <a:pt x="7242810" y="442595"/>
                  </a:cubicBezTo>
                  <a:cubicBezTo>
                    <a:pt x="7242810" y="687070"/>
                    <a:pt x="7042150" y="885190"/>
                    <a:pt x="6794627" y="885190"/>
                  </a:cubicBezTo>
                  <a:lnTo>
                    <a:pt x="448183" y="885190"/>
                  </a:lnTo>
                  <a:cubicBezTo>
                    <a:pt x="200660" y="885190"/>
                    <a:pt x="0" y="687070"/>
                    <a:pt x="0" y="442595"/>
                  </a:cubicBezTo>
                  <a:close/>
                </a:path>
              </a:pathLst>
            </a:custGeom>
            <a:solidFill>
              <a:srgbClr val="D32F2F"/>
            </a:solidFill>
            <a:ln w="12700">
              <a:solidFill>
                <a:srgbClr val="000000"/>
              </a:solidFill>
            </a:ln>
          </p:spPr>
        </p:sp>
        <p:sp>
          <p:nvSpPr>
            <p:cNvPr name="Freeform 30" id="30"/>
            <p:cNvSpPr/>
            <p:nvPr/>
          </p:nvSpPr>
          <p:spPr>
            <a:xfrm flipH="false" flipV="false" rot="0">
              <a:off x="0" y="0"/>
              <a:ext cx="7255510" cy="897890"/>
            </a:xfrm>
            <a:custGeom>
              <a:avLst/>
              <a:gdLst/>
              <a:ahLst/>
              <a:cxnLst/>
              <a:rect r="r" b="b" t="t" l="l"/>
              <a:pathLst>
                <a:path h="897890" w="7255510">
                  <a:moveTo>
                    <a:pt x="0" y="448945"/>
                  </a:moveTo>
                  <a:cubicBezTo>
                    <a:pt x="0" y="200914"/>
                    <a:pt x="203581" y="0"/>
                    <a:pt x="454533" y="0"/>
                  </a:cubicBezTo>
                  <a:lnTo>
                    <a:pt x="6800977" y="0"/>
                  </a:lnTo>
                  <a:lnTo>
                    <a:pt x="6800977" y="6350"/>
                  </a:lnTo>
                  <a:lnTo>
                    <a:pt x="6800977" y="0"/>
                  </a:lnTo>
                  <a:cubicBezTo>
                    <a:pt x="7051929" y="0"/>
                    <a:pt x="7255510" y="200914"/>
                    <a:pt x="7255510" y="448945"/>
                  </a:cubicBezTo>
                  <a:lnTo>
                    <a:pt x="7249160" y="448945"/>
                  </a:lnTo>
                  <a:lnTo>
                    <a:pt x="7255510" y="448945"/>
                  </a:lnTo>
                  <a:lnTo>
                    <a:pt x="7249160" y="448945"/>
                  </a:lnTo>
                  <a:lnTo>
                    <a:pt x="7255510" y="448945"/>
                  </a:lnTo>
                  <a:cubicBezTo>
                    <a:pt x="7255510" y="696976"/>
                    <a:pt x="7051929" y="897890"/>
                    <a:pt x="6800977" y="897890"/>
                  </a:cubicBezTo>
                  <a:lnTo>
                    <a:pt x="6800977" y="891540"/>
                  </a:lnTo>
                  <a:lnTo>
                    <a:pt x="6800977"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0977" y="885190"/>
                  </a:lnTo>
                  <a:cubicBezTo>
                    <a:pt x="7045071" y="885190"/>
                    <a:pt x="7242810" y="689737"/>
                    <a:pt x="7242810" y="448945"/>
                  </a:cubicBezTo>
                  <a:cubicBezTo>
                    <a:pt x="7242810" y="208153"/>
                    <a:pt x="7045071" y="12700"/>
                    <a:pt x="6800977" y="12700"/>
                  </a:cubicBezTo>
                  <a:lnTo>
                    <a:pt x="454533" y="12700"/>
                  </a:lnTo>
                  <a:lnTo>
                    <a:pt x="454533" y="6350"/>
                  </a:lnTo>
                  <a:lnTo>
                    <a:pt x="454533" y="12700"/>
                  </a:lnTo>
                  <a:cubicBezTo>
                    <a:pt x="210439" y="12700"/>
                    <a:pt x="12700" y="208153"/>
                    <a:pt x="12700" y="448945"/>
                  </a:cubicBezTo>
                  <a:close/>
                </a:path>
              </a:pathLst>
            </a:custGeom>
            <a:solidFill>
              <a:srgbClr val="EC4848"/>
            </a:solidFill>
            <a:ln w="12700">
              <a:solidFill>
                <a:srgbClr val="000000"/>
              </a:solidFill>
            </a:ln>
          </p:spPr>
        </p:sp>
      </p:grpSp>
      <p:sp>
        <p:nvSpPr>
          <p:cNvPr name="Freeform 31" id="31" descr="preencoded.png"/>
          <p:cNvSpPr/>
          <p:nvPr/>
        </p:nvSpPr>
        <p:spPr>
          <a:xfrm flipH="false" flipV="false" rot="0">
            <a:off x="3324522" y="7414618"/>
            <a:ext cx="331886" cy="331886"/>
          </a:xfrm>
          <a:custGeom>
            <a:avLst/>
            <a:gdLst/>
            <a:ahLst/>
            <a:cxnLst/>
            <a:rect r="r" b="b" t="t" l="l"/>
            <a:pathLst>
              <a:path h="331886" w="331886">
                <a:moveTo>
                  <a:pt x="0" y="0"/>
                </a:moveTo>
                <a:lnTo>
                  <a:pt x="331887" y="0"/>
                </a:lnTo>
                <a:lnTo>
                  <a:pt x="331887" y="331886"/>
                </a:lnTo>
                <a:lnTo>
                  <a:pt x="0" y="331886"/>
                </a:lnTo>
                <a:lnTo>
                  <a:pt x="0" y="0"/>
                </a:lnTo>
                <a:close/>
              </a:path>
            </a:pathLst>
          </a:custGeom>
          <a:blipFill>
            <a:blip r:embed="rId11">
              <a:extLst>
                <a:ext uri="{96DAC541-7B7A-43D3-8B79-37D633B846F1}">
                  <asvg:svgBlip xmlns:asvg="http://schemas.microsoft.com/office/drawing/2016/SVG/main" r:embed="rId12"/>
                </a:ext>
              </a:extLst>
            </a:blip>
            <a:stretch>
              <a:fillRect l="0" t="-1428" r="0" b="-1428"/>
            </a:stretch>
          </a:blipFill>
        </p:spPr>
      </p:sp>
      <p:sp>
        <p:nvSpPr>
          <p:cNvPr name="TextBox 32" id="32"/>
          <p:cNvSpPr txBox="true"/>
          <p:nvPr/>
        </p:nvSpPr>
        <p:spPr>
          <a:xfrm rot="0">
            <a:off x="995809" y="8124379"/>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Veri Giriş Elemanı</a:t>
            </a:r>
          </a:p>
        </p:txBody>
      </p:sp>
      <p:sp>
        <p:nvSpPr>
          <p:cNvPr name="TextBox 33" id="33"/>
          <p:cNvSpPr txBox="true"/>
          <p:nvPr/>
        </p:nvSpPr>
        <p:spPr>
          <a:xfrm rot="0">
            <a:off x="995809" y="8507314"/>
            <a:ext cx="4989462" cy="420737"/>
          </a:xfrm>
          <a:prstGeom prst="rect">
            <a:avLst/>
          </a:prstGeom>
        </p:spPr>
        <p:txBody>
          <a:bodyPr anchor="t" rtlCol="false" tIns="0" lIns="0" bIns="0" rIns="0">
            <a:spAutoFit/>
          </a:bodyPr>
          <a:lstStyle/>
          <a:p>
            <a:pPr algn="l">
              <a:lnSpc>
                <a:spcPts val="2749"/>
              </a:lnSpc>
            </a:pPr>
            <a:r>
              <a:rPr lang="en-US" sz="1687">
                <a:solidFill>
                  <a:srgbClr val="DAD8E9"/>
                </a:solidFill>
                <a:latin typeface="Mukta Light"/>
                <a:ea typeface="Mukta Light"/>
                <a:cs typeface="Mukta Light"/>
                <a:sym typeface="Mukta Light"/>
              </a:rPr>
              <a:t>Rutin görevleri nedeniyle ciddi talep azalışı bekleniyor.</a:t>
            </a:r>
          </a:p>
        </p:txBody>
      </p:sp>
      <p:grpSp>
        <p:nvGrpSpPr>
          <p:cNvPr name="Group 34" id="34"/>
          <p:cNvGrpSpPr/>
          <p:nvPr/>
        </p:nvGrpSpPr>
        <p:grpSpPr>
          <a:xfrm rot="0">
            <a:off x="6423124" y="7243911"/>
            <a:ext cx="5441602" cy="673448"/>
            <a:chOff x="0" y="0"/>
            <a:chExt cx="7255470" cy="897930"/>
          </a:xfrm>
        </p:grpSpPr>
        <p:sp>
          <p:nvSpPr>
            <p:cNvPr name="Freeform 35" id="35"/>
            <p:cNvSpPr/>
            <p:nvPr/>
          </p:nvSpPr>
          <p:spPr>
            <a:xfrm flipH="false" flipV="false" rot="0">
              <a:off x="6350" y="6350"/>
              <a:ext cx="7242810" cy="885190"/>
            </a:xfrm>
            <a:custGeom>
              <a:avLst/>
              <a:gdLst/>
              <a:ahLst/>
              <a:cxnLst/>
              <a:rect r="r" b="b" t="t" l="l"/>
              <a:pathLst>
                <a:path h="885190" w="7242810">
                  <a:moveTo>
                    <a:pt x="0" y="442595"/>
                  </a:moveTo>
                  <a:cubicBezTo>
                    <a:pt x="0" y="198120"/>
                    <a:pt x="200660" y="0"/>
                    <a:pt x="448183" y="0"/>
                  </a:cubicBezTo>
                  <a:lnTo>
                    <a:pt x="6794627" y="0"/>
                  </a:lnTo>
                  <a:cubicBezTo>
                    <a:pt x="7042150" y="0"/>
                    <a:pt x="7242810" y="198120"/>
                    <a:pt x="7242810" y="442595"/>
                  </a:cubicBezTo>
                  <a:cubicBezTo>
                    <a:pt x="7242810" y="687070"/>
                    <a:pt x="7042150" y="885190"/>
                    <a:pt x="6794627" y="885190"/>
                  </a:cubicBezTo>
                  <a:lnTo>
                    <a:pt x="448183" y="885190"/>
                  </a:lnTo>
                  <a:cubicBezTo>
                    <a:pt x="200660" y="885190"/>
                    <a:pt x="0" y="687070"/>
                    <a:pt x="0" y="442595"/>
                  </a:cubicBezTo>
                  <a:close/>
                </a:path>
              </a:pathLst>
            </a:custGeom>
            <a:solidFill>
              <a:srgbClr val="D32F2F"/>
            </a:solidFill>
            <a:ln w="12700">
              <a:solidFill>
                <a:srgbClr val="000000"/>
              </a:solidFill>
            </a:ln>
          </p:spPr>
        </p:sp>
        <p:sp>
          <p:nvSpPr>
            <p:cNvPr name="Freeform 36" id="36"/>
            <p:cNvSpPr/>
            <p:nvPr/>
          </p:nvSpPr>
          <p:spPr>
            <a:xfrm flipH="false" flipV="false" rot="0">
              <a:off x="0" y="0"/>
              <a:ext cx="7255510" cy="897890"/>
            </a:xfrm>
            <a:custGeom>
              <a:avLst/>
              <a:gdLst/>
              <a:ahLst/>
              <a:cxnLst/>
              <a:rect r="r" b="b" t="t" l="l"/>
              <a:pathLst>
                <a:path h="897890" w="7255510">
                  <a:moveTo>
                    <a:pt x="0" y="448945"/>
                  </a:moveTo>
                  <a:cubicBezTo>
                    <a:pt x="0" y="200914"/>
                    <a:pt x="203581" y="0"/>
                    <a:pt x="454533" y="0"/>
                  </a:cubicBezTo>
                  <a:lnTo>
                    <a:pt x="6800977" y="0"/>
                  </a:lnTo>
                  <a:lnTo>
                    <a:pt x="6800977" y="6350"/>
                  </a:lnTo>
                  <a:lnTo>
                    <a:pt x="6800977" y="0"/>
                  </a:lnTo>
                  <a:cubicBezTo>
                    <a:pt x="7051929" y="0"/>
                    <a:pt x="7255510" y="200914"/>
                    <a:pt x="7255510" y="448945"/>
                  </a:cubicBezTo>
                  <a:lnTo>
                    <a:pt x="7249160" y="448945"/>
                  </a:lnTo>
                  <a:lnTo>
                    <a:pt x="7255510" y="448945"/>
                  </a:lnTo>
                  <a:lnTo>
                    <a:pt x="7249160" y="448945"/>
                  </a:lnTo>
                  <a:lnTo>
                    <a:pt x="7255510" y="448945"/>
                  </a:lnTo>
                  <a:cubicBezTo>
                    <a:pt x="7255510" y="696976"/>
                    <a:pt x="7051929" y="897890"/>
                    <a:pt x="6800977" y="897890"/>
                  </a:cubicBezTo>
                  <a:lnTo>
                    <a:pt x="6800977" y="891540"/>
                  </a:lnTo>
                  <a:lnTo>
                    <a:pt x="6800977"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0977" y="885190"/>
                  </a:lnTo>
                  <a:cubicBezTo>
                    <a:pt x="7045071" y="885190"/>
                    <a:pt x="7242810" y="689737"/>
                    <a:pt x="7242810" y="448945"/>
                  </a:cubicBezTo>
                  <a:cubicBezTo>
                    <a:pt x="7242810" y="208153"/>
                    <a:pt x="7045071" y="12700"/>
                    <a:pt x="6800977" y="12700"/>
                  </a:cubicBezTo>
                  <a:lnTo>
                    <a:pt x="454533" y="12700"/>
                  </a:lnTo>
                  <a:lnTo>
                    <a:pt x="454533" y="6350"/>
                  </a:lnTo>
                  <a:lnTo>
                    <a:pt x="454533" y="12700"/>
                  </a:lnTo>
                  <a:cubicBezTo>
                    <a:pt x="210439" y="12700"/>
                    <a:pt x="12700" y="208153"/>
                    <a:pt x="12700" y="448945"/>
                  </a:cubicBezTo>
                  <a:close/>
                </a:path>
              </a:pathLst>
            </a:custGeom>
            <a:solidFill>
              <a:srgbClr val="EC4848"/>
            </a:solidFill>
            <a:ln w="12700">
              <a:solidFill>
                <a:srgbClr val="000000"/>
              </a:solidFill>
            </a:ln>
          </p:spPr>
        </p:sp>
      </p:grpSp>
      <p:sp>
        <p:nvSpPr>
          <p:cNvPr name="Freeform 37" id="37" descr="preencoded.png"/>
          <p:cNvSpPr/>
          <p:nvPr/>
        </p:nvSpPr>
        <p:spPr>
          <a:xfrm flipH="false" flipV="false" rot="0">
            <a:off x="8977907" y="7414618"/>
            <a:ext cx="331886" cy="331886"/>
          </a:xfrm>
          <a:custGeom>
            <a:avLst/>
            <a:gdLst/>
            <a:ahLst/>
            <a:cxnLst/>
            <a:rect r="r" b="b" t="t" l="l"/>
            <a:pathLst>
              <a:path h="331886" w="331886">
                <a:moveTo>
                  <a:pt x="0" y="0"/>
                </a:moveTo>
                <a:lnTo>
                  <a:pt x="331887" y="0"/>
                </a:lnTo>
                <a:lnTo>
                  <a:pt x="331887" y="331886"/>
                </a:lnTo>
                <a:lnTo>
                  <a:pt x="0" y="331886"/>
                </a:lnTo>
                <a:lnTo>
                  <a:pt x="0" y="0"/>
                </a:lnTo>
                <a:close/>
              </a:path>
            </a:pathLst>
          </a:custGeom>
          <a:blipFill>
            <a:blip r:embed="rId13">
              <a:extLst>
                <a:ext uri="{96DAC541-7B7A-43D3-8B79-37D633B846F1}">
                  <asvg:svgBlip xmlns:asvg="http://schemas.microsoft.com/office/drawing/2016/SVG/main" r:embed="rId14"/>
                </a:ext>
              </a:extLst>
            </a:blip>
            <a:stretch>
              <a:fillRect l="0" t="-8571" r="0" b="-8571"/>
            </a:stretch>
          </a:blipFill>
        </p:spPr>
      </p:sp>
      <p:sp>
        <p:nvSpPr>
          <p:cNvPr name="TextBox 38" id="38"/>
          <p:cNvSpPr txBox="true"/>
          <p:nvPr/>
        </p:nvSpPr>
        <p:spPr>
          <a:xfrm rot="0">
            <a:off x="6649194" y="8124379"/>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Muhasebeci</a:t>
            </a:r>
          </a:p>
        </p:txBody>
      </p:sp>
      <p:sp>
        <p:nvSpPr>
          <p:cNvPr name="TextBox 39" id="39"/>
          <p:cNvSpPr txBox="true"/>
          <p:nvPr/>
        </p:nvSpPr>
        <p:spPr>
          <a:xfrm rot="0">
            <a:off x="6649194" y="8507314"/>
            <a:ext cx="4989462" cy="774799"/>
          </a:xfrm>
          <a:prstGeom prst="rect">
            <a:avLst/>
          </a:prstGeom>
        </p:spPr>
        <p:txBody>
          <a:bodyPr anchor="t" rtlCol="false" tIns="0" lIns="0" bIns="0" rIns="0">
            <a:spAutoFit/>
          </a:bodyPr>
          <a:lstStyle/>
          <a:p>
            <a:pPr algn="l">
              <a:lnSpc>
                <a:spcPts val="2749"/>
              </a:lnSpc>
            </a:pPr>
            <a:r>
              <a:rPr lang="en-US" sz="1687">
                <a:solidFill>
                  <a:srgbClr val="DAD8E9"/>
                </a:solidFill>
                <a:latin typeface="Mukta Light"/>
                <a:ea typeface="Mukta Light"/>
                <a:cs typeface="Mukta Light"/>
                <a:sym typeface="Mukta Light"/>
              </a:rPr>
              <a:t>Tekrarlayan işleri otomasyona açık, talep düşüşü yaşanabilir.</a:t>
            </a:r>
          </a:p>
        </p:txBody>
      </p:sp>
      <p:grpSp>
        <p:nvGrpSpPr>
          <p:cNvPr name="Group 40" id="40"/>
          <p:cNvGrpSpPr/>
          <p:nvPr/>
        </p:nvGrpSpPr>
        <p:grpSpPr>
          <a:xfrm rot="0">
            <a:off x="12076510" y="7243911"/>
            <a:ext cx="5441751" cy="673448"/>
            <a:chOff x="0" y="0"/>
            <a:chExt cx="7255668" cy="897930"/>
          </a:xfrm>
        </p:grpSpPr>
        <p:sp>
          <p:nvSpPr>
            <p:cNvPr name="Freeform 41" id="41"/>
            <p:cNvSpPr/>
            <p:nvPr/>
          </p:nvSpPr>
          <p:spPr>
            <a:xfrm flipH="false" flipV="false" rot="0">
              <a:off x="6350" y="6350"/>
              <a:ext cx="7242937" cy="885190"/>
            </a:xfrm>
            <a:custGeom>
              <a:avLst/>
              <a:gdLst/>
              <a:ahLst/>
              <a:cxnLst/>
              <a:rect r="r" b="b" t="t" l="l"/>
              <a:pathLst>
                <a:path h="885190" w="7242937">
                  <a:moveTo>
                    <a:pt x="0" y="442595"/>
                  </a:moveTo>
                  <a:cubicBezTo>
                    <a:pt x="0" y="198120"/>
                    <a:pt x="200660" y="0"/>
                    <a:pt x="448183" y="0"/>
                  </a:cubicBezTo>
                  <a:lnTo>
                    <a:pt x="6794754" y="0"/>
                  </a:lnTo>
                  <a:cubicBezTo>
                    <a:pt x="7042277" y="0"/>
                    <a:pt x="7242937" y="198120"/>
                    <a:pt x="7242937" y="442595"/>
                  </a:cubicBezTo>
                  <a:cubicBezTo>
                    <a:pt x="7242937" y="687070"/>
                    <a:pt x="7042277" y="885190"/>
                    <a:pt x="6794754" y="885190"/>
                  </a:cubicBezTo>
                  <a:lnTo>
                    <a:pt x="448183" y="885190"/>
                  </a:lnTo>
                  <a:cubicBezTo>
                    <a:pt x="200660" y="885190"/>
                    <a:pt x="0" y="687070"/>
                    <a:pt x="0" y="442595"/>
                  </a:cubicBezTo>
                  <a:close/>
                </a:path>
              </a:pathLst>
            </a:custGeom>
            <a:solidFill>
              <a:srgbClr val="D32F2F"/>
            </a:solidFill>
            <a:ln w="12700">
              <a:solidFill>
                <a:srgbClr val="000000"/>
              </a:solidFill>
            </a:ln>
          </p:spPr>
        </p:sp>
        <p:sp>
          <p:nvSpPr>
            <p:cNvPr name="Freeform 42" id="42"/>
            <p:cNvSpPr/>
            <p:nvPr/>
          </p:nvSpPr>
          <p:spPr>
            <a:xfrm flipH="false" flipV="false" rot="0">
              <a:off x="0" y="0"/>
              <a:ext cx="7255637" cy="897890"/>
            </a:xfrm>
            <a:custGeom>
              <a:avLst/>
              <a:gdLst/>
              <a:ahLst/>
              <a:cxnLst/>
              <a:rect r="r" b="b" t="t" l="l"/>
              <a:pathLst>
                <a:path h="897890" w="7255637">
                  <a:moveTo>
                    <a:pt x="0" y="448945"/>
                  </a:moveTo>
                  <a:cubicBezTo>
                    <a:pt x="0" y="200914"/>
                    <a:pt x="203581" y="0"/>
                    <a:pt x="454533" y="0"/>
                  </a:cubicBezTo>
                  <a:lnTo>
                    <a:pt x="6801104" y="0"/>
                  </a:lnTo>
                  <a:lnTo>
                    <a:pt x="6801104" y="6350"/>
                  </a:lnTo>
                  <a:lnTo>
                    <a:pt x="6801104" y="0"/>
                  </a:lnTo>
                  <a:cubicBezTo>
                    <a:pt x="7052056" y="0"/>
                    <a:pt x="7255637" y="200914"/>
                    <a:pt x="7255637" y="448945"/>
                  </a:cubicBezTo>
                  <a:lnTo>
                    <a:pt x="7249287" y="448945"/>
                  </a:lnTo>
                  <a:lnTo>
                    <a:pt x="7255637" y="448945"/>
                  </a:lnTo>
                  <a:lnTo>
                    <a:pt x="7249287" y="448945"/>
                  </a:lnTo>
                  <a:lnTo>
                    <a:pt x="7255637" y="448945"/>
                  </a:lnTo>
                  <a:cubicBezTo>
                    <a:pt x="7255637" y="696976"/>
                    <a:pt x="7052056" y="897890"/>
                    <a:pt x="6801104" y="897890"/>
                  </a:cubicBezTo>
                  <a:lnTo>
                    <a:pt x="6801104" y="891540"/>
                  </a:lnTo>
                  <a:lnTo>
                    <a:pt x="6801104" y="897890"/>
                  </a:lnTo>
                  <a:lnTo>
                    <a:pt x="454533" y="897890"/>
                  </a:lnTo>
                  <a:lnTo>
                    <a:pt x="454533" y="891540"/>
                  </a:lnTo>
                  <a:lnTo>
                    <a:pt x="454533" y="897890"/>
                  </a:lnTo>
                  <a:cubicBezTo>
                    <a:pt x="203581" y="897890"/>
                    <a:pt x="0" y="696976"/>
                    <a:pt x="0" y="448945"/>
                  </a:cubicBezTo>
                  <a:lnTo>
                    <a:pt x="6350" y="448945"/>
                  </a:lnTo>
                  <a:lnTo>
                    <a:pt x="0" y="448945"/>
                  </a:lnTo>
                  <a:moveTo>
                    <a:pt x="12700" y="448945"/>
                  </a:moveTo>
                  <a:lnTo>
                    <a:pt x="6350" y="448945"/>
                  </a:lnTo>
                  <a:lnTo>
                    <a:pt x="12700" y="448945"/>
                  </a:lnTo>
                  <a:cubicBezTo>
                    <a:pt x="12700" y="689864"/>
                    <a:pt x="210439" y="885190"/>
                    <a:pt x="454533" y="885190"/>
                  </a:cubicBezTo>
                  <a:lnTo>
                    <a:pt x="6801104" y="885190"/>
                  </a:lnTo>
                  <a:cubicBezTo>
                    <a:pt x="7045198" y="885190"/>
                    <a:pt x="7242937" y="689737"/>
                    <a:pt x="7242937" y="448945"/>
                  </a:cubicBezTo>
                  <a:cubicBezTo>
                    <a:pt x="7242937" y="208153"/>
                    <a:pt x="7045198" y="12700"/>
                    <a:pt x="6801104" y="12700"/>
                  </a:cubicBezTo>
                  <a:lnTo>
                    <a:pt x="454533" y="12700"/>
                  </a:lnTo>
                  <a:lnTo>
                    <a:pt x="454533" y="6350"/>
                  </a:lnTo>
                  <a:lnTo>
                    <a:pt x="454533" y="12700"/>
                  </a:lnTo>
                  <a:cubicBezTo>
                    <a:pt x="210439" y="12700"/>
                    <a:pt x="12700" y="208153"/>
                    <a:pt x="12700" y="448945"/>
                  </a:cubicBezTo>
                  <a:close/>
                </a:path>
              </a:pathLst>
            </a:custGeom>
            <a:solidFill>
              <a:srgbClr val="EC4848"/>
            </a:solidFill>
            <a:ln w="12700">
              <a:solidFill>
                <a:srgbClr val="000000"/>
              </a:solidFill>
            </a:ln>
          </p:spPr>
        </p:sp>
      </p:grpSp>
      <p:sp>
        <p:nvSpPr>
          <p:cNvPr name="Freeform 43" id="43" descr="preencoded.png"/>
          <p:cNvSpPr/>
          <p:nvPr/>
        </p:nvSpPr>
        <p:spPr>
          <a:xfrm flipH="false" flipV="false" rot="0">
            <a:off x="14631441" y="7414618"/>
            <a:ext cx="331886" cy="331886"/>
          </a:xfrm>
          <a:custGeom>
            <a:avLst/>
            <a:gdLst/>
            <a:ahLst/>
            <a:cxnLst/>
            <a:rect r="r" b="b" t="t" l="l"/>
            <a:pathLst>
              <a:path h="331886" w="331886">
                <a:moveTo>
                  <a:pt x="0" y="0"/>
                </a:moveTo>
                <a:lnTo>
                  <a:pt x="331886" y="0"/>
                </a:lnTo>
                <a:lnTo>
                  <a:pt x="331886" y="331886"/>
                </a:lnTo>
                <a:lnTo>
                  <a:pt x="0" y="331886"/>
                </a:lnTo>
                <a:lnTo>
                  <a:pt x="0" y="0"/>
                </a:lnTo>
                <a:close/>
              </a:path>
            </a:pathLst>
          </a:custGeom>
          <a:blipFill>
            <a:blip r:embed="rId15">
              <a:extLst>
                <a:ext uri="{96DAC541-7B7A-43D3-8B79-37D633B846F1}">
                  <asvg:svgBlip xmlns:asvg="http://schemas.microsoft.com/office/drawing/2016/SVG/main" r:embed="rId16"/>
                </a:ext>
              </a:extLst>
            </a:blip>
            <a:stretch>
              <a:fillRect l="-5714" t="0" r="-5714" b="0"/>
            </a:stretch>
          </a:blipFill>
        </p:spPr>
      </p:sp>
      <p:sp>
        <p:nvSpPr>
          <p:cNvPr name="TextBox 44" id="44"/>
          <p:cNvSpPr txBox="true"/>
          <p:nvPr/>
        </p:nvSpPr>
        <p:spPr>
          <a:xfrm rot="0">
            <a:off x="12302579" y="8124379"/>
            <a:ext cx="2458939" cy="316855"/>
          </a:xfrm>
          <a:prstGeom prst="rect">
            <a:avLst/>
          </a:prstGeom>
        </p:spPr>
        <p:txBody>
          <a:bodyPr anchor="t" rtlCol="false" tIns="0" lIns="0" bIns="0" rIns="0">
            <a:spAutoFit/>
          </a:bodyPr>
          <a:lstStyle/>
          <a:p>
            <a:pPr algn="l">
              <a:lnSpc>
                <a:spcPts val="2375"/>
              </a:lnSpc>
            </a:pPr>
            <a:r>
              <a:rPr lang="en-US" sz="1874" b="true">
                <a:solidFill>
                  <a:srgbClr val="DAD8E9"/>
                </a:solidFill>
                <a:latin typeface="Prompt Medium"/>
                <a:ea typeface="Prompt Medium"/>
                <a:cs typeface="Prompt Medium"/>
                <a:sym typeface="Prompt Medium"/>
              </a:rPr>
              <a:t>Kasiyer</a:t>
            </a:r>
          </a:p>
        </p:txBody>
      </p:sp>
      <p:sp>
        <p:nvSpPr>
          <p:cNvPr name="TextBox 45" id="45"/>
          <p:cNvSpPr txBox="true"/>
          <p:nvPr/>
        </p:nvSpPr>
        <p:spPr>
          <a:xfrm rot="0">
            <a:off x="12302579" y="8507314"/>
            <a:ext cx="4989611" cy="774799"/>
          </a:xfrm>
          <a:prstGeom prst="rect">
            <a:avLst/>
          </a:prstGeom>
        </p:spPr>
        <p:txBody>
          <a:bodyPr anchor="t" rtlCol="false" tIns="0" lIns="0" bIns="0" rIns="0">
            <a:spAutoFit/>
          </a:bodyPr>
          <a:lstStyle/>
          <a:p>
            <a:pPr algn="l">
              <a:lnSpc>
                <a:spcPts val="2749"/>
              </a:lnSpc>
            </a:pPr>
            <a:r>
              <a:rPr lang="en-US" sz="1687">
                <a:solidFill>
                  <a:srgbClr val="DAD8E9"/>
                </a:solidFill>
                <a:latin typeface="Mukta Light"/>
                <a:ea typeface="Mukta Light"/>
                <a:cs typeface="Mukta Light"/>
                <a:sym typeface="Mukta Light"/>
              </a:rPr>
              <a:t>Perakende otomasyonu ile birlikte talep azalışı kaçınılmaz.</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grpSp>
        <p:nvGrpSpPr>
          <p:cNvPr name="Group 6" id="6"/>
          <p:cNvGrpSpPr>
            <a:grpSpLocks noChangeAspect="true"/>
          </p:cNvGrpSpPr>
          <p:nvPr/>
        </p:nvGrpSpPr>
        <p:grpSpPr>
          <a:xfrm rot="0">
            <a:off x="0" y="0"/>
            <a:ext cx="18288000" cy="10268386"/>
            <a:chOff x="0" y="0"/>
            <a:chExt cx="24410475" cy="13706047"/>
          </a:xfrm>
        </p:grpSpPr>
        <p:sp>
          <p:nvSpPr>
            <p:cNvPr name="Freeform 7" id="7" descr="preencoded.png"/>
            <p:cNvSpPr/>
            <p:nvPr/>
          </p:nvSpPr>
          <p:spPr>
            <a:xfrm flipH="false" flipV="false" rot="0">
              <a:off x="0" y="0"/>
              <a:ext cx="24410415" cy="13706094"/>
            </a:xfrm>
            <a:custGeom>
              <a:avLst/>
              <a:gdLst/>
              <a:ahLst/>
              <a:cxnLst/>
              <a:rect r="r" b="b" t="t" l="l"/>
              <a:pathLst>
                <a:path h="13706094" w="24410415">
                  <a:moveTo>
                    <a:pt x="0" y="0"/>
                  </a:moveTo>
                  <a:lnTo>
                    <a:pt x="24410415" y="0"/>
                  </a:lnTo>
                  <a:lnTo>
                    <a:pt x="24410415" y="13706094"/>
                  </a:lnTo>
                  <a:lnTo>
                    <a:pt x="0" y="13706094"/>
                  </a:lnTo>
                  <a:lnTo>
                    <a:pt x="0" y="0"/>
                  </a:lnTo>
                  <a:close/>
                </a:path>
              </a:pathLst>
            </a:custGeom>
            <a:blipFill>
              <a:blip r:embed="rId3"/>
              <a:stretch>
                <a:fillRect l="-702" t="0" r="-703" b="0"/>
              </a:stretch>
            </a:blipFill>
          </p:spPr>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1990131"/>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0C23">
                <a:alpha val="90196"/>
              </a:srgbClr>
            </a:solidFill>
            <a:ln w="12700">
              <a:solidFill>
                <a:srgbClr val="000000"/>
              </a:solidFill>
            </a:ln>
          </p:spPr>
        </p:sp>
      </p:grpSp>
      <p:sp>
        <p:nvSpPr>
          <p:cNvPr name="TextBox 6" id="6"/>
          <p:cNvSpPr txBox="true"/>
          <p:nvPr/>
        </p:nvSpPr>
        <p:spPr>
          <a:xfrm rot="0">
            <a:off x="979140" y="918716"/>
            <a:ext cx="11210925" cy="796230"/>
          </a:xfrm>
          <a:prstGeom prst="rect">
            <a:avLst/>
          </a:prstGeom>
        </p:spPr>
        <p:txBody>
          <a:bodyPr anchor="t" rtlCol="false" tIns="0" lIns="0" bIns="0" rIns="0">
            <a:spAutoFit/>
          </a:bodyPr>
          <a:lstStyle/>
          <a:p>
            <a:pPr algn="l">
              <a:lnSpc>
                <a:spcPts val="6062"/>
              </a:lnSpc>
            </a:pPr>
            <a:r>
              <a:rPr lang="en-US" sz="4875" b="true">
                <a:solidFill>
                  <a:srgbClr val="C6BFEE"/>
                </a:solidFill>
                <a:latin typeface="Prompt Medium"/>
                <a:ea typeface="Prompt Medium"/>
                <a:cs typeface="Prompt Medium"/>
                <a:sym typeface="Prompt Medium"/>
              </a:rPr>
              <a:t>Kapsamlı Analiz Sonuçları ve Kapanış</a:t>
            </a:r>
          </a:p>
        </p:txBody>
      </p:sp>
      <p:grpSp>
        <p:nvGrpSpPr>
          <p:cNvPr name="Group 7" id="7"/>
          <p:cNvGrpSpPr/>
          <p:nvPr/>
        </p:nvGrpSpPr>
        <p:grpSpPr>
          <a:xfrm rot="0">
            <a:off x="3695849" y="2269629"/>
            <a:ext cx="2730996" cy="1572816"/>
            <a:chOff x="0" y="0"/>
            <a:chExt cx="3641328" cy="2097088"/>
          </a:xfrm>
        </p:grpSpPr>
        <p:sp>
          <p:nvSpPr>
            <p:cNvPr name="Freeform 8" id="8"/>
            <p:cNvSpPr/>
            <p:nvPr/>
          </p:nvSpPr>
          <p:spPr>
            <a:xfrm flipH="false" flipV="false" rot="0">
              <a:off x="6350" y="6350"/>
              <a:ext cx="3628644" cy="2084451"/>
            </a:xfrm>
            <a:custGeom>
              <a:avLst/>
              <a:gdLst/>
              <a:ahLst/>
              <a:cxnLst/>
              <a:rect r="r" b="b" t="t" l="l"/>
              <a:pathLst>
                <a:path h="2084451" w="3628644">
                  <a:moveTo>
                    <a:pt x="0" y="156718"/>
                  </a:moveTo>
                  <a:cubicBezTo>
                    <a:pt x="0" y="70104"/>
                    <a:pt x="70358" y="0"/>
                    <a:pt x="157099" y="0"/>
                  </a:cubicBezTo>
                  <a:lnTo>
                    <a:pt x="3471545" y="0"/>
                  </a:lnTo>
                  <a:cubicBezTo>
                    <a:pt x="3558286" y="0"/>
                    <a:pt x="3628644" y="70104"/>
                    <a:pt x="3628644" y="156718"/>
                  </a:cubicBezTo>
                  <a:lnTo>
                    <a:pt x="3628644" y="1927733"/>
                  </a:lnTo>
                  <a:cubicBezTo>
                    <a:pt x="3628644" y="2014220"/>
                    <a:pt x="3558286" y="2084451"/>
                    <a:pt x="3471545" y="2084451"/>
                  </a:cubicBezTo>
                  <a:lnTo>
                    <a:pt x="157099" y="2084451"/>
                  </a:lnTo>
                  <a:cubicBezTo>
                    <a:pt x="70358" y="2084451"/>
                    <a:pt x="0" y="2014220"/>
                    <a:pt x="0" y="1927733"/>
                  </a:cubicBezTo>
                  <a:close/>
                </a:path>
              </a:pathLst>
            </a:custGeom>
            <a:solidFill>
              <a:srgbClr val="542C49"/>
            </a:solidFill>
            <a:ln w="12700">
              <a:solidFill>
                <a:srgbClr val="000000"/>
              </a:solidFill>
            </a:ln>
          </p:spPr>
        </p:sp>
        <p:sp>
          <p:nvSpPr>
            <p:cNvPr name="Freeform 9" id="9"/>
            <p:cNvSpPr/>
            <p:nvPr/>
          </p:nvSpPr>
          <p:spPr>
            <a:xfrm flipH="false" flipV="false" rot="0">
              <a:off x="0" y="0"/>
              <a:ext cx="3641344" cy="2097151"/>
            </a:xfrm>
            <a:custGeom>
              <a:avLst/>
              <a:gdLst/>
              <a:ahLst/>
              <a:cxnLst/>
              <a:rect r="r" b="b" t="t" l="l"/>
              <a:pathLst>
                <a:path h="2097151" w="3641344">
                  <a:moveTo>
                    <a:pt x="0" y="163068"/>
                  </a:moveTo>
                  <a:cubicBezTo>
                    <a:pt x="0" y="73025"/>
                    <a:pt x="73152" y="0"/>
                    <a:pt x="163449" y="0"/>
                  </a:cubicBezTo>
                  <a:lnTo>
                    <a:pt x="3477895" y="0"/>
                  </a:lnTo>
                  <a:lnTo>
                    <a:pt x="3477895" y="6350"/>
                  </a:lnTo>
                  <a:lnTo>
                    <a:pt x="3477895" y="0"/>
                  </a:lnTo>
                  <a:cubicBezTo>
                    <a:pt x="3568192" y="0"/>
                    <a:pt x="3641344" y="73025"/>
                    <a:pt x="3641344" y="163068"/>
                  </a:cubicBezTo>
                  <a:lnTo>
                    <a:pt x="3634994" y="163068"/>
                  </a:lnTo>
                  <a:lnTo>
                    <a:pt x="3641344" y="163068"/>
                  </a:lnTo>
                  <a:lnTo>
                    <a:pt x="3641344" y="1934083"/>
                  </a:lnTo>
                  <a:lnTo>
                    <a:pt x="3634994" y="1934083"/>
                  </a:lnTo>
                  <a:lnTo>
                    <a:pt x="3641344" y="1934083"/>
                  </a:lnTo>
                  <a:cubicBezTo>
                    <a:pt x="3641344" y="2024126"/>
                    <a:pt x="3568192" y="2097151"/>
                    <a:pt x="3477895" y="2097151"/>
                  </a:cubicBezTo>
                  <a:lnTo>
                    <a:pt x="3477895" y="2090801"/>
                  </a:lnTo>
                  <a:lnTo>
                    <a:pt x="3477895" y="2097151"/>
                  </a:lnTo>
                  <a:lnTo>
                    <a:pt x="163449" y="2097151"/>
                  </a:lnTo>
                  <a:lnTo>
                    <a:pt x="163449" y="2090801"/>
                  </a:lnTo>
                  <a:lnTo>
                    <a:pt x="163449" y="2097151"/>
                  </a:lnTo>
                  <a:cubicBezTo>
                    <a:pt x="73152" y="2097151"/>
                    <a:pt x="0" y="2024126"/>
                    <a:pt x="0" y="1934083"/>
                  </a:cubicBezTo>
                  <a:lnTo>
                    <a:pt x="0" y="163068"/>
                  </a:lnTo>
                  <a:lnTo>
                    <a:pt x="6350" y="163068"/>
                  </a:lnTo>
                  <a:lnTo>
                    <a:pt x="0" y="163068"/>
                  </a:lnTo>
                  <a:moveTo>
                    <a:pt x="12700" y="163068"/>
                  </a:moveTo>
                  <a:lnTo>
                    <a:pt x="12700" y="1934083"/>
                  </a:lnTo>
                  <a:lnTo>
                    <a:pt x="6350" y="1934083"/>
                  </a:lnTo>
                  <a:lnTo>
                    <a:pt x="12700" y="1934083"/>
                  </a:lnTo>
                  <a:cubicBezTo>
                    <a:pt x="12700" y="2017141"/>
                    <a:pt x="80137" y="2084451"/>
                    <a:pt x="163449" y="2084451"/>
                  </a:cubicBezTo>
                  <a:lnTo>
                    <a:pt x="3477895" y="2084451"/>
                  </a:lnTo>
                  <a:cubicBezTo>
                    <a:pt x="3561207" y="2084451"/>
                    <a:pt x="3628644" y="2017141"/>
                    <a:pt x="3628644" y="1934083"/>
                  </a:cubicBezTo>
                  <a:lnTo>
                    <a:pt x="3628644" y="163068"/>
                  </a:lnTo>
                  <a:cubicBezTo>
                    <a:pt x="3628644" y="80010"/>
                    <a:pt x="3561207" y="12700"/>
                    <a:pt x="3477895" y="12700"/>
                  </a:cubicBezTo>
                  <a:lnTo>
                    <a:pt x="163449" y="12700"/>
                  </a:lnTo>
                  <a:lnTo>
                    <a:pt x="163449" y="6350"/>
                  </a:lnTo>
                  <a:lnTo>
                    <a:pt x="163449" y="12700"/>
                  </a:lnTo>
                  <a:cubicBezTo>
                    <a:pt x="80137" y="12700"/>
                    <a:pt x="12700" y="80010"/>
                    <a:pt x="12700" y="163068"/>
                  </a:cubicBezTo>
                  <a:close/>
                </a:path>
              </a:pathLst>
            </a:custGeom>
            <a:solidFill>
              <a:srgbClr val="6D4562"/>
            </a:solidFill>
            <a:ln w="12700">
              <a:solidFill>
                <a:srgbClr val="000000"/>
              </a:solidFill>
            </a:ln>
          </p:spPr>
        </p:sp>
      </p:grpSp>
      <p:sp>
        <p:nvSpPr>
          <p:cNvPr name="TextBox 10" id="10"/>
          <p:cNvSpPr txBox="true"/>
          <p:nvPr/>
        </p:nvSpPr>
        <p:spPr>
          <a:xfrm rot="0">
            <a:off x="4864596" y="2686347"/>
            <a:ext cx="393353" cy="615554"/>
          </a:xfrm>
          <a:prstGeom prst="rect">
            <a:avLst/>
          </a:prstGeom>
        </p:spPr>
        <p:txBody>
          <a:bodyPr anchor="t" rtlCol="false" tIns="0" lIns="0" bIns="0" rIns="0">
            <a:spAutoFit/>
          </a:bodyPr>
          <a:lstStyle/>
          <a:p>
            <a:pPr algn="ctr">
              <a:lnSpc>
                <a:spcPts val="4937"/>
              </a:lnSpc>
            </a:pPr>
            <a:r>
              <a:rPr lang="en-US" sz="3062" b="true">
                <a:solidFill>
                  <a:srgbClr val="DAD8E9"/>
                </a:solidFill>
                <a:latin typeface="Prompt Medium"/>
                <a:ea typeface="Prompt Medium"/>
                <a:cs typeface="Prompt Medium"/>
                <a:sym typeface="Prompt Medium"/>
              </a:rPr>
              <a:t>1</a:t>
            </a:r>
          </a:p>
        </p:txBody>
      </p:sp>
      <p:sp>
        <p:nvSpPr>
          <p:cNvPr name="TextBox 11" id="11"/>
          <p:cNvSpPr txBox="true"/>
          <p:nvPr/>
        </p:nvSpPr>
        <p:spPr>
          <a:xfrm rot="0">
            <a:off x="6701730" y="2554040"/>
            <a:ext cx="3108572" cy="388590"/>
          </a:xfrm>
          <a:prstGeom prst="rect">
            <a:avLst/>
          </a:prstGeom>
        </p:spPr>
        <p:txBody>
          <a:bodyPr anchor="t" rtlCol="false" tIns="0" lIns="0" bIns="0" rIns="0">
            <a:spAutoFit/>
          </a:bodyPr>
          <a:lstStyle/>
          <a:p>
            <a:pPr algn="l">
              <a:lnSpc>
                <a:spcPts val="2999"/>
              </a:lnSpc>
            </a:pPr>
            <a:r>
              <a:rPr lang="en-US" sz="2437" b="true">
                <a:solidFill>
                  <a:srgbClr val="DAD8E9"/>
                </a:solidFill>
                <a:latin typeface="Prompt Medium"/>
                <a:ea typeface="Prompt Medium"/>
                <a:cs typeface="Prompt Medium"/>
                <a:sym typeface="Prompt Medium"/>
              </a:rPr>
              <a:t>Temel Çıkarım</a:t>
            </a:r>
          </a:p>
        </p:txBody>
      </p:sp>
      <p:sp>
        <p:nvSpPr>
          <p:cNvPr name="TextBox 12" id="12"/>
          <p:cNvSpPr txBox="true"/>
          <p:nvPr/>
        </p:nvSpPr>
        <p:spPr>
          <a:xfrm rot="0">
            <a:off x="6701730" y="3015109"/>
            <a:ext cx="9949755" cy="542925"/>
          </a:xfrm>
          <a:prstGeom prst="rect">
            <a:avLst/>
          </a:prstGeom>
        </p:spPr>
        <p:txBody>
          <a:bodyPr anchor="t" rtlCol="false" tIns="0" lIns="0" bIns="0" rIns="0">
            <a:spAutoFit/>
          </a:bodyPr>
          <a:lstStyle/>
          <a:p>
            <a:pPr algn="l">
              <a:lnSpc>
                <a:spcPts val="3500"/>
              </a:lnSpc>
            </a:pPr>
            <a:r>
              <a:rPr lang="en-US" sz="2187">
                <a:solidFill>
                  <a:srgbClr val="DAD8E9"/>
                </a:solidFill>
                <a:latin typeface="Mukta Light"/>
                <a:ea typeface="Mukta Light"/>
                <a:cs typeface="Mukta Light"/>
                <a:sym typeface="Mukta Light"/>
              </a:rPr>
              <a:t>Otomasyon potansiyeli, bir mesleğin gelecekteki talebini belirleyen </a:t>
            </a:r>
            <a:r>
              <a:rPr lang="en-US" sz="2187">
                <a:solidFill>
                  <a:srgbClr val="A95B95"/>
                </a:solidFill>
                <a:latin typeface="Mukta Light"/>
                <a:ea typeface="Mukta Light"/>
                <a:cs typeface="Mukta Light"/>
                <a:sym typeface="Mukta Light"/>
              </a:rPr>
              <a:t>en önemli faktördür</a:t>
            </a:r>
            <a:r>
              <a:rPr lang="en-US" sz="2187">
                <a:solidFill>
                  <a:srgbClr val="DAD8E9"/>
                </a:solidFill>
                <a:latin typeface="Mukta Light"/>
                <a:ea typeface="Mukta Light"/>
                <a:cs typeface="Mukta Light"/>
                <a:sym typeface="Mukta Light"/>
              </a:rPr>
              <a:t>.</a:t>
            </a:r>
          </a:p>
        </p:txBody>
      </p:sp>
      <p:grpSp>
        <p:nvGrpSpPr>
          <p:cNvPr name="Group 13" id="13"/>
          <p:cNvGrpSpPr/>
          <p:nvPr/>
        </p:nvGrpSpPr>
        <p:grpSpPr>
          <a:xfrm rot="0">
            <a:off x="6561832" y="3818632"/>
            <a:ext cx="10607279" cy="19050"/>
            <a:chOff x="0" y="0"/>
            <a:chExt cx="14143038" cy="25400"/>
          </a:xfrm>
        </p:grpSpPr>
        <p:sp>
          <p:nvSpPr>
            <p:cNvPr name="Freeform 14" id="14"/>
            <p:cNvSpPr/>
            <p:nvPr/>
          </p:nvSpPr>
          <p:spPr>
            <a:xfrm flipH="false" flipV="false" rot="0">
              <a:off x="0" y="0"/>
              <a:ext cx="14143101" cy="25400"/>
            </a:xfrm>
            <a:custGeom>
              <a:avLst/>
              <a:gdLst/>
              <a:ahLst/>
              <a:cxnLst/>
              <a:rect r="r" b="b" t="t" l="l"/>
              <a:pathLst>
                <a:path h="25400" w="14143101">
                  <a:moveTo>
                    <a:pt x="0" y="12700"/>
                  </a:moveTo>
                  <a:cubicBezTo>
                    <a:pt x="0" y="5715"/>
                    <a:pt x="5715" y="0"/>
                    <a:pt x="12700" y="0"/>
                  </a:cubicBezTo>
                  <a:lnTo>
                    <a:pt x="14130401" y="0"/>
                  </a:lnTo>
                  <a:cubicBezTo>
                    <a:pt x="14137387" y="0"/>
                    <a:pt x="14143101" y="5715"/>
                    <a:pt x="14143101" y="12700"/>
                  </a:cubicBezTo>
                  <a:cubicBezTo>
                    <a:pt x="14143101" y="19685"/>
                    <a:pt x="14137387" y="25400"/>
                    <a:pt x="14130401" y="25400"/>
                  </a:cubicBezTo>
                  <a:lnTo>
                    <a:pt x="12700" y="25400"/>
                  </a:lnTo>
                  <a:cubicBezTo>
                    <a:pt x="5715" y="25400"/>
                    <a:pt x="0" y="19685"/>
                    <a:pt x="0" y="12700"/>
                  </a:cubicBezTo>
                  <a:close/>
                </a:path>
              </a:pathLst>
            </a:custGeom>
            <a:solidFill>
              <a:srgbClr val="6D4562"/>
            </a:solidFill>
            <a:ln w="12700">
              <a:solidFill>
                <a:srgbClr val="000000"/>
              </a:solidFill>
            </a:ln>
          </p:spPr>
        </p:sp>
      </p:grpSp>
      <p:grpSp>
        <p:nvGrpSpPr>
          <p:cNvPr name="Group 15" id="15"/>
          <p:cNvGrpSpPr/>
          <p:nvPr/>
        </p:nvGrpSpPr>
        <p:grpSpPr>
          <a:xfrm rot="0">
            <a:off x="2335114" y="3972669"/>
            <a:ext cx="5452616" cy="2020491"/>
            <a:chOff x="0" y="0"/>
            <a:chExt cx="7270155" cy="2693988"/>
          </a:xfrm>
        </p:grpSpPr>
        <p:sp>
          <p:nvSpPr>
            <p:cNvPr name="Freeform 16" id="16"/>
            <p:cNvSpPr/>
            <p:nvPr/>
          </p:nvSpPr>
          <p:spPr>
            <a:xfrm flipH="false" flipV="false" rot="0">
              <a:off x="6350" y="6350"/>
              <a:ext cx="7257415" cy="2681351"/>
            </a:xfrm>
            <a:custGeom>
              <a:avLst/>
              <a:gdLst/>
              <a:ahLst/>
              <a:cxnLst/>
              <a:rect r="r" b="b" t="t" l="l"/>
              <a:pathLst>
                <a:path h="2681351" w="7257415">
                  <a:moveTo>
                    <a:pt x="0" y="156718"/>
                  </a:moveTo>
                  <a:cubicBezTo>
                    <a:pt x="0" y="70104"/>
                    <a:pt x="70358" y="0"/>
                    <a:pt x="157099" y="0"/>
                  </a:cubicBezTo>
                  <a:lnTo>
                    <a:pt x="7100316" y="0"/>
                  </a:lnTo>
                  <a:cubicBezTo>
                    <a:pt x="7187057" y="0"/>
                    <a:pt x="7257415" y="70104"/>
                    <a:pt x="7257415" y="156718"/>
                  </a:cubicBezTo>
                  <a:lnTo>
                    <a:pt x="7257415" y="2524633"/>
                  </a:lnTo>
                  <a:cubicBezTo>
                    <a:pt x="7257415" y="2611120"/>
                    <a:pt x="7187057" y="2681351"/>
                    <a:pt x="7100316" y="2681351"/>
                  </a:cubicBezTo>
                  <a:lnTo>
                    <a:pt x="157099" y="2681351"/>
                  </a:lnTo>
                  <a:cubicBezTo>
                    <a:pt x="70358" y="2681351"/>
                    <a:pt x="0" y="2611120"/>
                    <a:pt x="0" y="2524633"/>
                  </a:cubicBezTo>
                  <a:close/>
                </a:path>
              </a:pathLst>
            </a:custGeom>
            <a:solidFill>
              <a:srgbClr val="542C49"/>
            </a:solidFill>
            <a:ln w="12700">
              <a:solidFill>
                <a:srgbClr val="000000"/>
              </a:solidFill>
            </a:ln>
          </p:spPr>
        </p:sp>
        <p:sp>
          <p:nvSpPr>
            <p:cNvPr name="Freeform 17" id="17"/>
            <p:cNvSpPr/>
            <p:nvPr/>
          </p:nvSpPr>
          <p:spPr>
            <a:xfrm flipH="false" flipV="false" rot="0">
              <a:off x="0" y="0"/>
              <a:ext cx="7270115" cy="2694051"/>
            </a:xfrm>
            <a:custGeom>
              <a:avLst/>
              <a:gdLst/>
              <a:ahLst/>
              <a:cxnLst/>
              <a:rect r="r" b="b" t="t" l="l"/>
              <a:pathLst>
                <a:path h="2694051" w="7270115">
                  <a:moveTo>
                    <a:pt x="0" y="163068"/>
                  </a:moveTo>
                  <a:cubicBezTo>
                    <a:pt x="0" y="73025"/>
                    <a:pt x="73152" y="0"/>
                    <a:pt x="163449" y="0"/>
                  </a:cubicBezTo>
                  <a:lnTo>
                    <a:pt x="7106666" y="0"/>
                  </a:lnTo>
                  <a:lnTo>
                    <a:pt x="7106666" y="6350"/>
                  </a:lnTo>
                  <a:lnTo>
                    <a:pt x="7106666" y="0"/>
                  </a:lnTo>
                  <a:cubicBezTo>
                    <a:pt x="7196963" y="0"/>
                    <a:pt x="7270115" y="73025"/>
                    <a:pt x="7270115" y="163068"/>
                  </a:cubicBezTo>
                  <a:lnTo>
                    <a:pt x="7263765" y="163068"/>
                  </a:lnTo>
                  <a:lnTo>
                    <a:pt x="7270115" y="163068"/>
                  </a:lnTo>
                  <a:lnTo>
                    <a:pt x="7270115" y="2530983"/>
                  </a:lnTo>
                  <a:lnTo>
                    <a:pt x="7263765" y="2530983"/>
                  </a:lnTo>
                  <a:lnTo>
                    <a:pt x="7270115" y="2530983"/>
                  </a:lnTo>
                  <a:cubicBezTo>
                    <a:pt x="7270115" y="2621026"/>
                    <a:pt x="7196963" y="2694051"/>
                    <a:pt x="7106666" y="2694051"/>
                  </a:cubicBezTo>
                  <a:lnTo>
                    <a:pt x="7106666" y="2687701"/>
                  </a:lnTo>
                  <a:lnTo>
                    <a:pt x="7106666" y="2694051"/>
                  </a:lnTo>
                  <a:lnTo>
                    <a:pt x="163449" y="2694051"/>
                  </a:lnTo>
                  <a:lnTo>
                    <a:pt x="163449" y="2687701"/>
                  </a:lnTo>
                  <a:lnTo>
                    <a:pt x="163449" y="2694051"/>
                  </a:lnTo>
                  <a:cubicBezTo>
                    <a:pt x="73152" y="2694051"/>
                    <a:pt x="0" y="2621026"/>
                    <a:pt x="0" y="2530983"/>
                  </a:cubicBezTo>
                  <a:lnTo>
                    <a:pt x="0" y="163068"/>
                  </a:lnTo>
                  <a:lnTo>
                    <a:pt x="6350" y="163068"/>
                  </a:lnTo>
                  <a:lnTo>
                    <a:pt x="0" y="163068"/>
                  </a:lnTo>
                  <a:moveTo>
                    <a:pt x="12700" y="163068"/>
                  </a:moveTo>
                  <a:lnTo>
                    <a:pt x="12700" y="2530983"/>
                  </a:lnTo>
                  <a:lnTo>
                    <a:pt x="6350" y="2530983"/>
                  </a:lnTo>
                  <a:lnTo>
                    <a:pt x="12700" y="2530983"/>
                  </a:lnTo>
                  <a:cubicBezTo>
                    <a:pt x="12700" y="2614041"/>
                    <a:pt x="80137" y="2681351"/>
                    <a:pt x="163449" y="2681351"/>
                  </a:cubicBezTo>
                  <a:lnTo>
                    <a:pt x="7106666" y="2681351"/>
                  </a:lnTo>
                  <a:cubicBezTo>
                    <a:pt x="7189978" y="2681351"/>
                    <a:pt x="7257415" y="2614041"/>
                    <a:pt x="7257415" y="2530983"/>
                  </a:cubicBezTo>
                  <a:lnTo>
                    <a:pt x="7257415" y="163068"/>
                  </a:lnTo>
                  <a:cubicBezTo>
                    <a:pt x="7257415" y="80010"/>
                    <a:pt x="7189978" y="12700"/>
                    <a:pt x="7106666" y="12700"/>
                  </a:cubicBezTo>
                  <a:lnTo>
                    <a:pt x="163449" y="12700"/>
                  </a:lnTo>
                  <a:lnTo>
                    <a:pt x="163449" y="6350"/>
                  </a:lnTo>
                  <a:lnTo>
                    <a:pt x="163449" y="12700"/>
                  </a:lnTo>
                  <a:cubicBezTo>
                    <a:pt x="80137" y="12700"/>
                    <a:pt x="12700" y="80010"/>
                    <a:pt x="12700" y="163068"/>
                  </a:cubicBezTo>
                  <a:close/>
                </a:path>
              </a:pathLst>
            </a:custGeom>
            <a:solidFill>
              <a:srgbClr val="6D4562"/>
            </a:solidFill>
            <a:ln w="12700">
              <a:solidFill>
                <a:srgbClr val="000000"/>
              </a:solidFill>
            </a:ln>
          </p:spPr>
        </p:sp>
      </p:grpSp>
      <p:sp>
        <p:nvSpPr>
          <p:cNvPr name="TextBox 18" id="18"/>
          <p:cNvSpPr txBox="true"/>
          <p:nvPr/>
        </p:nvSpPr>
        <p:spPr>
          <a:xfrm rot="0">
            <a:off x="4864745" y="4613225"/>
            <a:ext cx="393353" cy="615554"/>
          </a:xfrm>
          <a:prstGeom prst="rect">
            <a:avLst/>
          </a:prstGeom>
        </p:spPr>
        <p:txBody>
          <a:bodyPr anchor="t" rtlCol="false" tIns="0" lIns="0" bIns="0" rIns="0">
            <a:spAutoFit/>
          </a:bodyPr>
          <a:lstStyle/>
          <a:p>
            <a:pPr algn="ctr">
              <a:lnSpc>
                <a:spcPts val="4937"/>
              </a:lnSpc>
            </a:pPr>
            <a:r>
              <a:rPr lang="en-US" sz="3062" b="true">
                <a:solidFill>
                  <a:srgbClr val="DAD8E9"/>
                </a:solidFill>
                <a:latin typeface="Prompt Medium"/>
                <a:ea typeface="Prompt Medium"/>
                <a:cs typeface="Prompt Medium"/>
                <a:sym typeface="Prompt Medium"/>
              </a:rPr>
              <a:t>2</a:t>
            </a:r>
          </a:p>
        </p:txBody>
      </p:sp>
      <p:sp>
        <p:nvSpPr>
          <p:cNvPr name="TextBox 19" id="19"/>
          <p:cNvSpPr txBox="true"/>
          <p:nvPr/>
        </p:nvSpPr>
        <p:spPr>
          <a:xfrm rot="0">
            <a:off x="8062615" y="4257080"/>
            <a:ext cx="3108572" cy="388590"/>
          </a:xfrm>
          <a:prstGeom prst="rect">
            <a:avLst/>
          </a:prstGeom>
        </p:spPr>
        <p:txBody>
          <a:bodyPr anchor="t" rtlCol="false" tIns="0" lIns="0" bIns="0" rIns="0">
            <a:spAutoFit/>
          </a:bodyPr>
          <a:lstStyle/>
          <a:p>
            <a:pPr algn="l">
              <a:lnSpc>
                <a:spcPts val="2999"/>
              </a:lnSpc>
            </a:pPr>
            <a:r>
              <a:rPr lang="en-US" sz="2437" b="true">
                <a:solidFill>
                  <a:srgbClr val="DAD8E9"/>
                </a:solidFill>
                <a:latin typeface="Prompt Medium"/>
                <a:ea typeface="Prompt Medium"/>
                <a:cs typeface="Prompt Medium"/>
                <a:sym typeface="Prompt Medium"/>
              </a:rPr>
              <a:t>Stratejik Öneri</a:t>
            </a:r>
          </a:p>
        </p:txBody>
      </p:sp>
      <p:sp>
        <p:nvSpPr>
          <p:cNvPr name="TextBox 20" id="20"/>
          <p:cNvSpPr txBox="true"/>
          <p:nvPr/>
        </p:nvSpPr>
        <p:spPr>
          <a:xfrm rot="0">
            <a:off x="8062615" y="4718149"/>
            <a:ext cx="8966597" cy="990600"/>
          </a:xfrm>
          <a:prstGeom prst="rect">
            <a:avLst/>
          </a:prstGeom>
        </p:spPr>
        <p:txBody>
          <a:bodyPr anchor="t" rtlCol="false" tIns="0" lIns="0" bIns="0" rIns="0">
            <a:spAutoFit/>
          </a:bodyPr>
          <a:lstStyle/>
          <a:p>
            <a:pPr algn="l">
              <a:lnSpc>
                <a:spcPts val="3500"/>
              </a:lnSpc>
            </a:pPr>
            <a:r>
              <a:rPr lang="en-US" sz="2187">
                <a:solidFill>
                  <a:srgbClr val="DAD8E9"/>
                </a:solidFill>
                <a:latin typeface="Mukta Light"/>
                <a:ea typeface="Mukta Light"/>
                <a:cs typeface="Mukta Light"/>
                <a:sym typeface="Mukta Light"/>
              </a:rPr>
              <a:t>Rutin işlere sahip çalışanlar için </a:t>
            </a:r>
            <a:r>
              <a:rPr lang="en-US" sz="2187">
                <a:solidFill>
                  <a:srgbClr val="A95B95"/>
                </a:solidFill>
                <a:latin typeface="Mukta Light"/>
                <a:ea typeface="Mukta Light"/>
                <a:cs typeface="Mukta Light"/>
                <a:sym typeface="Mukta Light"/>
              </a:rPr>
              <a:t>yeniden beceri kazanma (reskilling)</a:t>
            </a:r>
            <a:r>
              <a:rPr lang="en-US" sz="2187">
                <a:solidFill>
                  <a:srgbClr val="DAD8E9"/>
                </a:solidFill>
                <a:latin typeface="Mukta Light"/>
                <a:ea typeface="Mukta Light"/>
                <a:cs typeface="Mukta Light"/>
                <a:sym typeface="Mukta Light"/>
              </a:rPr>
              <a:t> programları kritik öneme sahiptir.</a:t>
            </a:r>
          </a:p>
        </p:txBody>
      </p:sp>
      <p:grpSp>
        <p:nvGrpSpPr>
          <p:cNvPr name="Group 21" id="21"/>
          <p:cNvGrpSpPr/>
          <p:nvPr/>
        </p:nvGrpSpPr>
        <p:grpSpPr>
          <a:xfrm rot="0">
            <a:off x="7922716" y="5969348"/>
            <a:ext cx="9246394" cy="19050"/>
            <a:chOff x="0" y="0"/>
            <a:chExt cx="12328525" cy="25400"/>
          </a:xfrm>
        </p:grpSpPr>
        <p:sp>
          <p:nvSpPr>
            <p:cNvPr name="Freeform 22" id="22"/>
            <p:cNvSpPr/>
            <p:nvPr/>
          </p:nvSpPr>
          <p:spPr>
            <a:xfrm flipH="false" flipV="false" rot="0">
              <a:off x="0" y="0"/>
              <a:ext cx="12328525" cy="25400"/>
            </a:xfrm>
            <a:custGeom>
              <a:avLst/>
              <a:gdLst/>
              <a:ahLst/>
              <a:cxnLst/>
              <a:rect r="r" b="b" t="t" l="l"/>
              <a:pathLst>
                <a:path h="25400" w="12328525">
                  <a:moveTo>
                    <a:pt x="0" y="12700"/>
                  </a:moveTo>
                  <a:cubicBezTo>
                    <a:pt x="0" y="5715"/>
                    <a:pt x="5715" y="0"/>
                    <a:pt x="12700" y="0"/>
                  </a:cubicBezTo>
                  <a:lnTo>
                    <a:pt x="12315825" y="0"/>
                  </a:lnTo>
                  <a:cubicBezTo>
                    <a:pt x="12322810" y="0"/>
                    <a:pt x="12328525" y="5715"/>
                    <a:pt x="12328525" y="12700"/>
                  </a:cubicBezTo>
                  <a:cubicBezTo>
                    <a:pt x="12328525" y="19685"/>
                    <a:pt x="12322810" y="25400"/>
                    <a:pt x="12315825" y="25400"/>
                  </a:cubicBezTo>
                  <a:lnTo>
                    <a:pt x="12700" y="25400"/>
                  </a:lnTo>
                  <a:cubicBezTo>
                    <a:pt x="5715" y="25400"/>
                    <a:pt x="0" y="19685"/>
                    <a:pt x="0" y="12700"/>
                  </a:cubicBezTo>
                  <a:close/>
                </a:path>
              </a:pathLst>
            </a:custGeom>
            <a:solidFill>
              <a:srgbClr val="6D4562"/>
            </a:solidFill>
            <a:ln w="12700">
              <a:solidFill>
                <a:srgbClr val="000000"/>
              </a:solidFill>
            </a:ln>
          </p:spPr>
        </p:sp>
      </p:grpSp>
      <p:grpSp>
        <p:nvGrpSpPr>
          <p:cNvPr name="Group 23" id="23"/>
          <p:cNvGrpSpPr/>
          <p:nvPr/>
        </p:nvGrpSpPr>
        <p:grpSpPr>
          <a:xfrm rot="0">
            <a:off x="974378" y="6123385"/>
            <a:ext cx="8174385" cy="2020491"/>
            <a:chOff x="0" y="0"/>
            <a:chExt cx="10899180" cy="2693988"/>
          </a:xfrm>
        </p:grpSpPr>
        <p:sp>
          <p:nvSpPr>
            <p:cNvPr name="Freeform 24" id="24"/>
            <p:cNvSpPr/>
            <p:nvPr/>
          </p:nvSpPr>
          <p:spPr>
            <a:xfrm flipH="false" flipV="false" rot="0">
              <a:off x="6350" y="6350"/>
              <a:ext cx="10886440" cy="2681351"/>
            </a:xfrm>
            <a:custGeom>
              <a:avLst/>
              <a:gdLst/>
              <a:ahLst/>
              <a:cxnLst/>
              <a:rect r="r" b="b" t="t" l="l"/>
              <a:pathLst>
                <a:path h="2681351" w="10886440">
                  <a:moveTo>
                    <a:pt x="0" y="156718"/>
                  </a:moveTo>
                  <a:cubicBezTo>
                    <a:pt x="0" y="70104"/>
                    <a:pt x="70358" y="0"/>
                    <a:pt x="157226" y="0"/>
                  </a:cubicBezTo>
                  <a:lnTo>
                    <a:pt x="10729214" y="0"/>
                  </a:lnTo>
                  <a:cubicBezTo>
                    <a:pt x="10816082" y="0"/>
                    <a:pt x="10886440" y="70104"/>
                    <a:pt x="10886440" y="156718"/>
                  </a:cubicBezTo>
                  <a:lnTo>
                    <a:pt x="10886440" y="2524633"/>
                  </a:lnTo>
                  <a:cubicBezTo>
                    <a:pt x="10886440" y="2611120"/>
                    <a:pt x="10816082" y="2681351"/>
                    <a:pt x="10729214" y="2681351"/>
                  </a:cubicBezTo>
                  <a:lnTo>
                    <a:pt x="157226" y="2681351"/>
                  </a:lnTo>
                  <a:cubicBezTo>
                    <a:pt x="70358" y="2681351"/>
                    <a:pt x="0" y="2611120"/>
                    <a:pt x="0" y="2524633"/>
                  </a:cubicBezTo>
                  <a:close/>
                </a:path>
              </a:pathLst>
            </a:custGeom>
            <a:solidFill>
              <a:srgbClr val="542C49"/>
            </a:solidFill>
            <a:ln w="12700">
              <a:solidFill>
                <a:srgbClr val="000000"/>
              </a:solidFill>
            </a:ln>
          </p:spPr>
        </p:sp>
        <p:sp>
          <p:nvSpPr>
            <p:cNvPr name="Freeform 25" id="25"/>
            <p:cNvSpPr/>
            <p:nvPr/>
          </p:nvSpPr>
          <p:spPr>
            <a:xfrm flipH="false" flipV="false" rot="0">
              <a:off x="0" y="0"/>
              <a:ext cx="10899140" cy="2694051"/>
            </a:xfrm>
            <a:custGeom>
              <a:avLst/>
              <a:gdLst/>
              <a:ahLst/>
              <a:cxnLst/>
              <a:rect r="r" b="b" t="t" l="l"/>
              <a:pathLst>
                <a:path h="2694051" w="10899140">
                  <a:moveTo>
                    <a:pt x="0" y="163068"/>
                  </a:moveTo>
                  <a:cubicBezTo>
                    <a:pt x="0" y="73025"/>
                    <a:pt x="73279" y="0"/>
                    <a:pt x="163576" y="0"/>
                  </a:cubicBezTo>
                  <a:lnTo>
                    <a:pt x="10735564" y="0"/>
                  </a:lnTo>
                  <a:lnTo>
                    <a:pt x="10735564" y="6350"/>
                  </a:lnTo>
                  <a:lnTo>
                    <a:pt x="10735564" y="0"/>
                  </a:lnTo>
                  <a:cubicBezTo>
                    <a:pt x="10825861" y="0"/>
                    <a:pt x="10899140" y="73025"/>
                    <a:pt x="10899140" y="163068"/>
                  </a:cubicBezTo>
                  <a:lnTo>
                    <a:pt x="10892790" y="163068"/>
                  </a:lnTo>
                  <a:lnTo>
                    <a:pt x="10899140" y="163068"/>
                  </a:lnTo>
                  <a:lnTo>
                    <a:pt x="10899140" y="2530983"/>
                  </a:lnTo>
                  <a:lnTo>
                    <a:pt x="10892790" y="2530983"/>
                  </a:lnTo>
                  <a:lnTo>
                    <a:pt x="10899140" y="2530983"/>
                  </a:lnTo>
                  <a:cubicBezTo>
                    <a:pt x="10899140" y="2621026"/>
                    <a:pt x="10825861" y="2694051"/>
                    <a:pt x="10735564" y="2694051"/>
                  </a:cubicBezTo>
                  <a:lnTo>
                    <a:pt x="10735564" y="2687701"/>
                  </a:lnTo>
                  <a:lnTo>
                    <a:pt x="10735564" y="2694051"/>
                  </a:lnTo>
                  <a:lnTo>
                    <a:pt x="163576" y="2694051"/>
                  </a:lnTo>
                  <a:lnTo>
                    <a:pt x="163576" y="2687701"/>
                  </a:lnTo>
                  <a:lnTo>
                    <a:pt x="163576" y="2694051"/>
                  </a:lnTo>
                  <a:cubicBezTo>
                    <a:pt x="73279" y="2694051"/>
                    <a:pt x="0" y="2621026"/>
                    <a:pt x="0" y="2530983"/>
                  </a:cubicBezTo>
                  <a:lnTo>
                    <a:pt x="0" y="163068"/>
                  </a:lnTo>
                  <a:lnTo>
                    <a:pt x="6350" y="163068"/>
                  </a:lnTo>
                  <a:lnTo>
                    <a:pt x="0" y="163068"/>
                  </a:lnTo>
                  <a:moveTo>
                    <a:pt x="12700" y="163068"/>
                  </a:moveTo>
                  <a:lnTo>
                    <a:pt x="12700" y="2530983"/>
                  </a:lnTo>
                  <a:lnTo>
                    <a:pt x="6350" y="2530983"/>
                  </a:lnTo>
                  <a:lnTo>
                    <a:pt x="12700" y="2530983"/>
                  </a:lnTo>
                  <a:cubicBezTo>
                    <a:pt x="12700" y="2614041"/>
                    <a:pt x="80264" y="2681351"/>
                    <a:pt x="163576" y="2681351"/>
                  </a:cubicBezTo>
                  <a:lnTo>
                    <a:pt x="10735564" y="2681351"/>
                  </a:lnTo>
                  <a:cubicBezTo>
                    <a:pt x="10818876" y="2681351"/>
                    <a:pt x="10886440" y="2614041"/>
                    <a:pt x="10886440" y="2530983"/>
                  </a:cubicBezTo>
                  <a:lnTo>
                    <a:pt x="10886440" y="163068"/>
                  </a:lnTo>
                  <a:cubicBezTo>
                    <a:pt x="10886440" y="80010"/>
                    <a:pt x="10819003" y="12700"/>
                    <a:pt x="10735564" y="12700"/>
                  </a:cubicBezTo>
                  <a:lnTo>
                    <a:pt x="163576" y="12700"/>
                  </a:lnTo>
                  <a:lnTo>
                    <a:pt x="163576" y="6350"/>
                  </a:lnTo>
                  <a:lnTo>
                    <a:pt x="163576" y="12700"/>
                  </a:lnTo>
                  <a:cubicBezTo>
                    <a:pt x="80264" y="12700"/>
                    <a:pt x="12700" y="80010"/>
                    <a:pt x="12700" y="163068"/>
                  </a:cubicBezTo>
                  <a:close/>
                </a:path>
              </a:pathLst>
            </a:custGeom>
            <a:solidFill>
              <a:srgbClr val="6D4562"/>
            </a:solidFill>
            <a:ln w="12700">
              <a:solidFill>
                <a:srgbClr val="000000"/>
              </a:solidFill>
            </a:ln>
          </p:spPr>
        </p:sp>
      </p:grpSp>
      <p:sp>
        <p:nvSpPr>
          <p:cNvPr name="TextBox 26" id="26"/>
          <p:cNvSpPr txBox="true"/>
          <p:nvPr/>
        </p:nvSpPr>
        <p:spPr>
          <a:xfrm rot="0">
            <a:off x="4864894" y="6763941"/>
            <a:ext cx="393353" cy="615554"/>
          </a:xfrm>
          <a:prstGeom prst="rect">
            <a:avLst/>
          </a:prstGeom>
        </p:spPr>
        <p:txBody>
          <a:bodyPr anchor="t" rtlCol="false" tIns="0" lIns="0" bIns="0" rIns="0">
            <a:spAutoFit/>
          </a:bodyPr>
          <a:lstStyle/>
          <a:p>
            <a:pPr algn="ctr">
              <a:lnSpc>
                <a:spcPts val="4937"/>
              </a:lnSpc>
            </a:pPr>
            <a:r>
              <a:rPr lang="en-US" sz="3062" b="true">
                <a:solidFill>
                  <a:srgbClr val="DAD8E9"/>
                </a:solidFill>
                <a:latin typeface="Prompt Medium"/>
                <a:ea typeface="Prompt Medium"/>
                <a:cs typeface="Prompt Medium"/>
                <a:sym typeface="Prompt Medium"/>
              </a:rPr>
              <a:t>3</a:t>
            </a:r>
          </a:p>
        </p:txBody>
      </p:sp>
      <p:sp>
        <p:nvSpPr>
          <p:cNvPr name="TextBox 27" id="27"/>
          <p:cNvSpPr txBox="true"/>
          <p:nvPr/>
        </p:nvSpPr>
        <p:spPr>
          <a:xfrm rot="0">
            <a:off x="9423648" y="6407795"/>
            <a:ext cx="3108572" cy="388590"/>
          </a:xfrm>
          <a:prstGeom prst="rect">
            <a:avLst/>
          </a:prstGeom>
        </p:spPr>
        <p:txBody>
          <a:bodyPr anchor="t" rtlCol="false" tIns="0" lIns="0" bIns="0" rIns="0">
            <a:spAutoFit/>
          </a:bodyPr>
          <a:lstStyle/>
          <a:p>
            <a:pPr algn="l">
              <a:lnSpc>
                <a:spcPts val="2999"/>
              </a:lnSpc>
            </a:pPr>
            <a:r>
              <a:rPr lang="en-US" sz="2437" b="true">
                <a:solidFill>
                  <a:srgbClr val="DAD8E9"/>
                </a:solidFill>
                <a:latin typeface="Prompt Medium"/>
                <a:ea typeface="Prompt Medium"/>
                <a:cs typeface="Prompt Medium"/>
                <a:sym typeface="Prompt Medium"/>
              </a:rPr>
              <a:t>Geleceğe Yatırım</a:t>
            </a:r>
          </a:p>
        </p:txBody>
      </p:sp>
      <p:sp>
        <p:nvSpPr>
          <p:cNvPr name="TextBox 28" id="28"/>
          <p:cNvSpPr txBox="true"/>
          <p:nvPr/>
        </p:nvSpPr>
        <p:spPr>
          <a:xfrm rot="0">
            <a:off x="9423648" y="6868865"/>
            <a:ext cx="7605564" cy="990600"/>
          </a:xfrm>
          <a:prstGeom prst="rect">
            <a:avLst/>
          </a:prstGeom>
        </p:spPr>
        <p:txBody>
          <a:bodyPr anchor="t" rtlCol="false" tIns="0" lIns="0" bIns="0" rIns="0">
            <a:spAutoFit/>
          </a:bodyPr>
          <a:lstStyle/>
          <a:p>
            <a:pPr algn="l">
              <a:lnSpc>
                <a:spcPts val="3500"/>
              </a:lnSpc>
            </a:pPr>
            <a:r>
              <a:rPr lang="en-US" sz="2187">
                <a:solidFill>
                  <a:srgbClr val="A95B95"/>
                </a:solidFill>
                <a:latin typeface="Mukta Light"/>
                <a:ea typeface="Mukta Light"/>
                <a:cs typeface="Mukta Light"/>
                <a:sym typeface="Mukta Light"/>
              </a:rPr>
              <a:t>Etik, Güvenlik, Analitik ve YZ Geliştirme</a:t>
            </a:r>
            <a:r>
              <a:rPr lang="en-US" sz="2187">
                <a:solidFill>
                  <a:srgbClr val="DAD8E9"/>
                </a:solidFill>
                <a:latin typeface="Mukta Light"/>
                <a:ea typeface="Mukta Light"/>
                <a:cs typeface="Mukta Light"/>
                <a:sym typeface="Mukta Light"/>
              </a:rPr>
              <a:t> gibi otomasyon potansiyeli düşük, talep artışı yüksek mesleklere odaklanılmalıdır.</a:t>
            </a:r>
          </a:p>
        </p:txBody>
      </p:sp>
      <p:sp>
        <p:nvSpPr>
          <p:cNvPr name="TextBox 29" id="29"/>
          <p:cNvSpPr txBox="true"/>
          <p:nvPr/>
        </p:nvSpPr>
        <p:spPr>
          <a:xfrm rot="0">
            <a:off x="979140" y="8358485"/>
            <a:ext cx="16329720" cy="990600"/>
          </a:xfrm>
          <a:prstGeom prst="rect">
            <a:avLst/>
          </a:prstGeom>
        </p:spPr>
        <p:txBody>
          <a:bodyPr anchor="t" rtlCol="false" tIns="0" lIns="0" bIns="0" rIns="0">
            <a:spAutoFit/>
          </a:bodyPr>
          <a:lstStyle/>
          <a:p>
            <a:pPr algn="l">
              <a:lnSpc>
                <a:spcPts val="3500"/>
              </a:lnSpc>
            </a:pPr>
            <a:r>
              <a:rPr lang="en-US" sz="2187">
                <a:solidFill>
                  <a:srgbClr val="DAD8E9"/>
                </a:solidFill>
                <a:latin typeface="Mukta Light"/>
                <a:ea typeface="Mukta Light"/>
                <a:cs typeface="Mukta Light"/>
                <a:sym typeface="Mukta Light"/>
              </a:rPr>
              <a:t>Yapay zeka ve otomasyonun getirdiği dönüşüm, hem bireyler hem de kurumlar için yeni fırsatlar ve zorluklar sunmaktadır. Bu analizin ışığında, sürdürülebilir bir iş gücü piyasası için proaktif stratejiler geliştirmek elzemdir.</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DAG6e-r_1Rw</dc:identifier>
  <dcterms:modified xsi:type="dcterms:W3CDTF">2011-08-01T06:04:30Z</dcterms:modified>
  <cp:revision>1</cp:revision>
  <dc:title>Yapay-Zeka-ve-Otomasyonun-Is-Gucune-Etkileri (1).pptx</dc:title>
</cp:coreProperties>
</file>